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6"/>
  </p:notesMasterIdLst>
  <p:sldIdLst>
    <p:sldId id="286" r:id="rId2"/>
    <p:sldId id="399" r:id="rId3"/>
    <p:sldId id="256" r:id="rId4"/>
    <p:sldId id="508" r:id="rId5"/>
    <p:sldId id="487" r:id="rId6"/>
    <p:sldId id="516" r:id="rId7"/>
    <p:sldId id="517" r:id="rId8"/>
    <p:sldId id="518" r:id="rId9"/>
    <p:sldId id="519" r:id="rId10"/>
    <p:sldId id="520" r:id="rId11"/>
    <p:sldId id="522" r:id="rId12"/>
    <p:sldId id="524" r:id="rId13"/>
    <p:sldId id="526" r:id="rId14"/>
    <p:sldId id="527" r:id="rId15"/>
    <p:sldId id="528" r:id="rId16"/>
    <p:sldId id="529" r:id="rId17"/>
    <p:sldId id="530" r:id="rId18"/>
    <p:sldId id="531" r:id="rId19"/>
    <p:sldId id="533" r:id="rId20"/>
    <p:sldId id="534" r:id="rId21"/>
    <p:sldId id="535" r:id="rId22"/>
    <p:sldId id="537" r:id="rId23"/>
    <p:sldId id="538" r:id="rId24"/>
    <p:sldId id="539" r:id="rId25"/>
    <p:sldId id="541" r:id="rId26"/>
    <p:sldId id="542" r:id="rId27"/>
    <p:sldId id="543" r:id="rId28"/>
    <p:sldId id="545" r:id="rId29"/>
    <p:sldId id="546" r:id="rId30"/>
    <p:sldId id="547" r:id="rId31"/>
    <p:sldId id="548" r:id="rId32"/>
    <p:sldId id="556" r:id="rId33"/>
    <p:sldId id="549" r:id="rId34"/>
    <p:sldId id="550" r:id="rId35"/>
    <p:sldId id="551" r:id="rId36"/>
    <p:sldId id="552" r:id="rId37"/>
    <p:sldId id="325" r:id="rId38"/>
    <p:sldId id="448" r:id="rId39"/>
    <p:sldId id="319" r:id="rId40"/>
    <p:sldId id="329" r:id="rId41"/>
    <p:sldId id="318" r:id="rId42"/>
    <p:sldId id="330" r:id="rId43"/>
    <p:sldId id="331" r:id="rId44"/>
    <p:sldId id="321" r:id="rId45"/>
    <p:sldId id="322" r:id="rId46"/>
    <p:sldId id="557" r:id="rId47"/>
    <p:sldId id="558" r:id="rId48"/>
    <p:sldId id="559" r:id="rId49"/>
    <p:sldId id="560" r:id="rId50"/>
    <p:sldId id="509" r:id="rId51"/>
    <p:sldId id="561" r:id="rId52"/>
    <p:sldId id="294" r:id="rId53"/>
    <p:sldId id="293" r:id="rId54"/>
    <p:sldId id="285"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550" autoAdjust="0"/>
  </p:normalViewPr>
  <p:slideViewPr>
    <p:cSldViewPr>
      <p:cViewPr varScale="1">
        <p:scale>
          <a:sx n="86" d="100"/>
          <a:sy n="86" d="100"/>
        </p:scale>
        <p:origin x="2334" y="78"/>
      </p:cViewPr>
      <p:guideLst>
        <p:guide orient="horz" pos="2160"/>
        <p:guide pos="2880"/>
      </p:guideLst>
    </p:cSldViewPr>
  </p:slideViewPr>
  <p:notesTextViewPr>
    <p:cViewPr>
      <p:scale>
        <a:sx n="1" d="1"/>
        <a:sy n="1" d="1"/>
      </p:scale>
      <p:origin x="0" y="0"/>
    </p:cViewPr>
  </p:notesTextViewPr>
  <p:sorterViewPr>
    <p:cViewPr>
      <p:scale>
        <a:sx n="100" d="100"/>
        <a:sy n="100" d="100"/>
      </p:scale>
      <p:origin x="0" y="-75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978E55-E1F6-4080-AC9D-46081B30740C}" type="doc">
      <dgm:prSet loTypeId="urn:microsoft.com/office/officeart/2005/8/layout/hierarchy4" loCatId="hierarchy" qsTypeId="urn:microsoft.com/office/officeart/2005/8/quickstyle/simple1" qsCatId="simple" csTypeId="urn:microsoft.com/office/officeart/2005/8/colors/colorful2" csCatId="colorful" phldr="1"/>
      <dgm:spPr/>
      <dgm:t>
        <a:bodyPr/>
        <a:lstStyle/>
        <a:p>
          <a:endParaRPr lang="en-US"/>
        </a:p>
      </dgm:t>
    </dgm:pt>
    <dgm:pt modelId="{71E072DA-DB33-43F9-972B-9BB026A67A79}">
      <dgm:prSet phldrT="[Text]"/>
      <dgm:spPr/>
      <dgm:t>
        <a:bodyPr/>
        <a:lstStyle/>
        <a:p>
          <a:r>
            <a:rPr lang="en-US" dirty="0" smtClean="0"/>
            <a:t>Objective</a:t>
          </a:r>
          <a:endParaRPr lang="en-US" dirty="0"/>
        </a:p>
      </dgm:t>
    </dgm:pt>
    <dgm:pt modelId="{AD0DA681-D333-492E-B4A2-08413D99F3FE}" type="parTrans" cxnId="{B4EF7E67-84D1-4485-8AC4-92837B3FE13E}">
      <dgm:prSet/>
      <dgm:spPr/>
      <dgm:t>
        <a:bodyPr/>
        <a:lstStyle/>
        <a:p>
          <a:endParaRPr lang="en-US"/>
        </a:p>
      </dgm:t>
    </dgm:pt>
    <dgm:pt modelId="{9A51017D-630F-45F5-A384-BC5BC055EA01}" type="sibTrans" cxnId="{B4EF7E67-84D1-4485-8AC4-92837B3FE13E}">
      <dgm:prSet/>
      <dgm:spPr/>
      <dgm:t>
        <a:bodyPr/>
        <a:lstStyle/>
        <a:p>
          <a:endParaRPr lang="en-US"/>
        </a:p>
      </dgm:t>
    </dgm:pt>
    <dgm:pt modelId="{21EDBCB9-6BB1-45DE-BCB5-B8D42545DB24}">
      <dgm:prSet phldrT="[Text]"/>
      <dgm:spPr/>
      <dgm:t>
        <a:bodyPr/>
        <a:lstStyle/>
        <a:p>
          <a:r>
            <a:rPr lang="en-US" dirty="0" smtClean="0">
              <a:solidFill>
                <a:schemeClr val="tx1"/>
              </a:solidFill>
            </a:rPr>
            <a:t>Confusion</a:t>
          </a:r>
          <a:endParaRPr lang="en-US" dirty="0">
            <a:solidFill>
              <a:schemeClr val="tx1"/>
            </a:solidFill>
          </a:endParaRPr>
        </a:p>
      </dgm:t>
    </dgm:pt>
    <dgm:pt modelId="{B450A8F6-DD8B-483F-B96F-0D7C2EFB85AA}" type="parTrans" cxnId="{79203E46-40A2-426B-AC77-5FA8EAB659C7}">
      <dgm:prSet/>
      <dgm:spPr/>
      <dgm:t>
        <a:bodyPr/>
        <a:lstStyle/>
        <a:p>
          <a:endParaRPr lang="en-US"/>
        </a:p>
      </dgm:t>
    </dgm:pt>
    <dgm:pt modelId="{4C9B1150-4A23-42BC-BCA5-D319808755B5}" type="sibTrans" cxnId="{79203E46-40A2-426B-AC77-5FA8EAB659C7}">
      <dgm:prSet/>
      <dgm:spPr/>
      <dgm:t>
        <a:bodyPr/>
        <a:lstStyle/>
        <a:p>
          <a:endParaRPr lang="en-US"/>
        </a:p>
      </dgm:t>
    </dgm:pt>
    <dgm:pt modelId="{534EB795-578E-4314-B92B-130D4BEEEEBA}">
      <dgm:prSet/>
      <dgm:spPr/>
      <dgm:t>
        <a:bodyPr/>
        <a:lstStyle/>
        <a:p>
          <a:r>
            <a:rPr lang="en-US" smtClean="0"/>
            <a:t>Making the relationship between the plaintext and ciphertext as complex as possible</a:t>
          </a:r>
          <a:endParaRPr lang="en-US" dirty="0" smtClean="0"/>
        </a:p>
      </dgm:t>
    </dgm:pt>
    <dgm:pt modelId="{7754570B-2DD2-4DB4-8078-987BBD1D0011}" type="parTrans" cxnId="{C70DED98-715A-4B74-A3C2-7077FB8F8D3B}">
      <dgm:prSet/>
      <dgm:spPr/>
      <dgm:t>
        <a:bodyPr/>
        <a:lstStyle/>
        <a:p>
          <a:endParaRPr lang="en-US"/>
        </a:p>
      </dgm:t>
    </dgm:pt>
    <dgm:pt modelId="{DD900DD0-D1CA-4016-8410-A2E772A6C2A7}" type="sibTrans" cxnId="{C70DED98-715A-4B74-A3C2-7077FB8F8D3B}">
      <dgm:prSet/>
      <dgm:spPr/>
      <dgm:t>
        <a:bodyPr/>
        <a:lstStyle/>
        <a:p>
          <a:endParaRPr lang="en-US"/>
        </a:p>
      </dgm:t>
    </dgm:pt>
    <dgm:pt modelId="{859CC11B-4192-4EB6-93CC-023787863AFB}">
      <dgm:prSet/>
      <dgm:spPr/>
      <dgm:t>
        <a:bodyPr/>
        <a:lstStyle/>
        <a:p>
          <a:r>
            <a:rPr lang="en-US" smtClean="0">
              <a:solidFill>
                <a:schemeClr val="tx1"/>
              </a:solidFill>
            </a:rPr>
            <a:t>Diffusion</a:t>
          </a:r>
          <a:endParaRPr lang="en-US" dirty="0" smtClean="0">
            <a:solidFill>
              <a:schemeClr val="tx1"/>
            </a:solidFill>
          </a:endParaRPr>
        </a:p>
      </dgm:t>
    </dgm:pt>
    <dgm:pt modelId="{A91FA0AD-7CAA-4B67-9794-129636C4E781}" type="parTrans" cxnId="{D5AD9205-C6D4-4005-9E29-9BB42EEE2EDA}">
      <dgm:prSet/>
      <dgm:spPr/>
      <dgm:t>
        <a:bodyPr/>
        <a:lstStyle/>
        <a:p>
          <a:endParaRPr lang="en-US"/>
        </a:p>
      </dgm:t>
    </dgm:pt>
    <dgm:pt modelId="{3D8EBDBD-A9AE-4AF0-9426-D7B5718054AF}" type="sibTrans" cxnId="{D5AD9205-C6D4-4005-9E29-9BB42EEE2EDA}">
      <dgm:prSet/>
      <dgm:spPr/>
      <dgm:t>
        <a:bodyPr/>
        <a:lstStyle/>
        <a:p>
          <a:endParaRPr lang="en-US"/>
        </a:p>
      </dgm:t>
    </dgm:pt>
    <dgm:pt modelId="{C5711A92-6131-41D5-92A1-CF6384D16C22}">
      <dgm:prSet/>
      <dgm:spPr/>
      <dgm:t>
        <a:bodyPr/>
        <a:lstStyle/>
        <a:p>
          <a:r>
            <a:rPr lang="en-US" smtClean="0"/>
            <a:t>Spreading the impact of a change in one bit of the plaintext to all bits in the ciphertext</a:t>
          </a:r>
          <a:endParaRPr lang="en-US" dirty="0" smtClean="0"/>
        </a:p>
      </dgm:t>
    </dgm:pt>
    <dgm:pt modelId="{ABAC9BB7-BBB1-496F-901E-E75D8782D594}" type="parTrans" cxnId="{8CF10843-E3E7-4681-932F-A61FE9B9522A}">
      <dgm:prSet/>
      <dgm:spPr/>
      <dgm:t>
        <a:bodyPr/>
        <a:lstStyle/>
        <a:p>
          <a:endParaRPr lang="en-US"/>
        </a:p>
      </dgm:t>
    </dgm:pt>
    <dgm:pt modelId="{0B4E0C6B-443C-42CC-8A60-BBF76B556692}" type="sibTrans" cxnId="{8CF10843-E3E7-4681-932F-A61FE9B9522A}">
      <dgm:prSet/>
      <dgm:spPr/>
      <dgm:t>
        <a:bodyPr/>
        <a:lstStyle/>
        <a:p>
          <a:endParaRPr lang="en-US"/>
        </a:p>
      </dgm:t>
    </dgm:pt>
    <dgm:pt modelId="{23E6E527-3E61-4F78-88C8-1F63D1397129}" type="pres">
      <dgm:prSet presAssocID="{2F978E55-E1F6-4080-AC9D-46081B30740C}" presName="Name0" presStyleCnt="0">
        <dgm:presLayoutVars>
          <dgm:chPref val="1"/>
          <dgm:dir/>
          <dgm:animOne val="branch"/>
          <dgm:animLvl val="lvl"/>
          <dgm:resizeHandles/>
        </dgm:presLayoutVars>
      </dgm:prSet>
      <dgm:spPr/>
      <dgm:t>
        <a:bodyPr/>
        <a:lstStyle/>
        <a:p>
          <a:endParaRPr lang="en-US"/>
        </a:p>
      </dgm:t>
    </dgm:pt>
    <dgm:pt modelId="{5B893286-C6A0-4C0E-A51E-79317AC8E3C1}" type="pres">
      <dgm:prSet presAssocID="{71E072DA-DB33-43F9-972B-9BB026A67A79}" presName="vertOne" presStyleCnt="0"/>
      <dgm:spPr/>
    </dgm:pt>
    <dgm:pt modelId="{7303FB46-9A26-4B78-A746-4CE16FE22460}" type="pres">
      <dgm:prSet presAssocID="{71E072DA-DB33-43F9-972B-9BB026A67A79}" presName="txOne" presStyleLbl="node0" presStyleIdx="0" presStyleCnt="1" custLinFactNeighborX="37" custLinFactNeighborY="-24953">
        <dgm:presLayoutVars>
          <dgm:chPref val="3"/>
        </dgm:presLayoutVars>
      </dgm:prSet>
      <dgm:spPr/>
      <dgm:t>
        <a:bodyPr/>
        <a:lstStyle/>
        <a:p>
          <a:endParaRPr lang="en-US"/>
        </a:p>
      </dgm:t>
    </dgm:pt>
    <dgm:pt modelId="{9BC2FE35-138E-467C-A261-0C679C954377}" type="pres">
      <dgm:prSet presAssocID="{71E072DA-DB33-43F9-972B-9BB026A67A79}" presName="parTransOne" presStyleCnt="0"/>
      <dgm:spPr/>
    </dgm:pt>
    <dgm:pt modelId="{45677C24-8D41-47B8-BCC7-C7AD7A80551F}" type="pres">
      <dgm:prSet presAssocID="{71E072DA-DB33-43F9-972B-9BB026A67A79}" presName="horzOne" presStyleCnt="0"/>
      <dgm:spPr/>
    </dgm:pt>
    <dgm:pt modelId="{6C463A52-BC40-4A31-AD06-66603B3E0B36}" type="pres">
      <dgm:prSet presAssocID="{21EDBCB9-6BB1-45DE-BCB5-B8D42545DB24}" presName="vertTwo" presStyleCnt="0"/>
      <dgm:spPr/>
    </dgm:pt>
    <dgm:pt modelId="{A28FCED5-0EAF-477B-BE8A-9F52AE43556E}" type="pres">
      <dgm:prSet presAssocID="{21EDBCB9-6BB1-45DE-BCB5-B8D42545DB24}" presName="txTwo" presStyleLbl="node2" presStyleIdx="0" presStyleCnt="2">
        <dgm:presLayoutVars>
          <dgm:chPref val="3"/>
        </dgm:presLayoutVars>
      </dgm:prSet>
      <dgm:spPr/>
      <dgm:t>
        <a:bodyPr/>
        <a:lstStyle/>
        <a:p>
          <a:endParaRPr lang="en-US"/>
        </a:p>
      </dgm:t>
    </dgm:pt>
    <dgm:pt modelId="{98A3800D-6E73-4674-AF8F-D73197DF9902}" type="pres">
      <dgm:prSet presAssocID="{21EDBCB9-6BB1-45DE-BCB5-B8D42545DB24}" presName="parTransTwo" presStyleCnt="0"/>
      <dgm:spPr/>
    </dgm:pt>
    <dgm:pt modelId="{68FC358D-0E9B-4AD6-8B5B-1521BB3B18CA}" type="pres">
      <dgm:prSet presAssocID="{21EDBCB9-6BB1-45DE-BCB5-B8D42545DB24}" presName="horzTwo" presStyleCnt="0"/>
      <dgm:spPr/>
    </dgm:pt>
    <dgm:pt modelId="{5CB310E9-C501-41E2-9602-2C93B7D8DE5F}" type="pres">
      <dgm:prSet presAssocID="{534EB795-578E-4314-B92B-130D4BEEEEBA}" presName="vertThree" presStyleCnt="0"/>
      <dgm:spPr/>
    </dgm:pt>
    <dgm:pt modelId="{355D9D92-5CFE-440D-83AC-B9FA04C5DA18}" type="pres">
      <dgm:prSet presAssocID="{534EB795-578E-4314-B92B-130D4BEEEEBA}" presName="txThree" presStyleLbl="node3" presStyleIdx="0" presStyleCnt="2">
        <dgm:presLayoutVars>
          <dgm:chPref val="3"/>
        </dgm:presLayoutVars>
      </dgm:prSet>
      <dgm:spPr/>
      <dgm:t>
        <a:bodyPr/>
        <a:lstStyle/>
        <a:p>
          <a:endParaRPr lang="en-US"/>
        </a:p>
      </dgm:t>
    </dgm:pt>
    <dgm:pt modelId="{90D6DE36-247D-44E5-967B-25EF9B1C36C9}" type="pres">
      <dgm:prSet presAssocID="{534EB795-578E-4314-B92B-130D4BEEEEBA}" presName="horzThree" presStyleCnt="0"/>
      <dgm:spPr/>
    </dgm:pt>
    <dgm:pt modelId="{8DB69B80-D308-4663-91F5-DEBDFECEC9F1}" type="pres">
      <dgm:prSet presAssocID="{4C9B1150-4A23-42BC-BCA5-D319808755B5}" presName="sibSpaceTwo" presStyleCnt="0"/>
      <dgm:spPr/>
    </dgm:pt>
    <dgm:pt modelId="{C244B9AC-F241-4471-9999-0F302EC069EC}" type="pres">
      <dgm:prSet presAssocID="{859CC11B-4192-4EB6-93CC-023787863AFB}" presName="vertTwo" presStyleCnt="0"/>
      <dgm:spPr/>
    </dgm:pt>
    <dgm:pt modelId="{A58E3C45-D020-44C3-991A-15F5B432730C}" type="pres">
      <dgm:prSet presAssocID="{859CC11B-4192-4EB6-93CC-023787863AFB}" presName="txTwo" presStyleLbl="node2" presStyleIdx="1" presStyleCnt="2">
        <dgm:presLayoutVars>
          <dgm:chPref val="3"/>
        </dgm:presLayoutVars>
      </dgm:prSet>
      <dgm:spPr/>
      <dgm:t>
        <a:bodyPr/>
        <a:lstStyle/>
        <a:p>
          <a:endParaRPr lang="en-US"/>
        </a:p>
      </dgm:t>
    </dgm:pt>
    <dgm:pt modelId="{FEA17A87-398D-4D40-8F8E-6E237C20FF41}" type="pres">
      <dgm:prSet presAssocID="{859CC11B-4192-4EB6-93CC-023787863AFB}" presName="parTransTwo" presStyleCnt="0"/>
      <dgm:spPr/>
    </dgm:pt>
    <dgm:pt modelId="{7BF61B07-B7DC-48EF-A25B-B8BA0DBF5910}" type="pres">
      <dgm:prSet presAssocID="{859CC11B-4192-4EB6-93CC-023787863AFB}" presName="horzTwo" presStyleCnt="0"/>
      <dgm:spPr/>
    </dgm:pt>
    <dgm:pt modelId="{0CB74511-8595-4B52-81FF-EDA992E267F2}" type="pres">
      <dgm:prSet presAssocID="{C5711A92-6131-41D5-92A1-CF6384D16C22}" presName="vertThree" presStyleCnt="0"/>
      <dgm:spPr/>
    </dgm:pt>
    <dgm:pt modelId="{A7D0BF52-AE47-4763-BF20-9AFE25EB453A}" type="pres">
      <dgm:prSet presAssocID="{C5711A92-6131-41D5-92A1-CF6384D16C22}" presName="txThree" presStyleLbl="node3" presStyleIdx="1" presStyleCnt="2">
        <dgm:presLayoutVars>
          <dgm:chPref val="3"/>
        </dgm:presLayoutVars>
      </dgm:prSet>
      <dgm:spPr/>
      <dgm:t>
        <a:bodyPr/>
        <a:lstStyle/>
        <a:p>
          <a:endParaRPr lang="en-US"/>
        </a:p>
      </dgm:t>
    </dgm:pt>
    <dgm:pt modelId="{1949E400-AF02-4D26-BE1D-43A5042CBAE9}" type="pres">
      <dgm:prSet presAssocID="{C5711A92-6131-41D5-92A1-CF6384D16C22}" presName="horzThree" presStyleCnt="0"/>
      <dgm:spPr/>
    </dgm:pt>
  </dgm:ptLst>
  <dgm:cxnLst>
    <dgm:cxn modelId="{AC109139-9B0C-4F43-B7AA-A8AE85E52844}" type="presOf" srcId="{21EDBCB9-6BB1-45DE-BCB5-B8D42545DB24}" destId="{A28FCED5-0EAF-477B-BE8A-9F52AE43556E}" srcOrd="0" destOrd="0" presId="urn:microsoft.com/office/officeart/2005/8/layout/hierarchy4"/>
    <dgm:cxn modelId="{03E1531A-651D-4E0B-AAA1-ADD88322A908}" type="presOf" srcId="{2F978E55-E1F6-4080-AC9D-46081B30740C}" destId="{23E6E527-3E61-4F78-88C8-1F63D1397129}" srcOrd="0" destOrd="0" presId="urn:microsoft.com/office/officeart/2005/8/layout/hierarchy4"/>
    <dgm:cxn modelId="{79203E46-40A2-426B-AC77-5FA8EAB659C7}" srcId="{71E072DA-DB33-43F9-972B-9BB026A67A79}" destId="{21EDBCB9-6BB1-45DE-BCB5-B8D42545DB24}" srcOrd="0" destOrd="0" parTransId="{B450A8F6-DD8B-483F-B96F-0D7C2EFB85AA}" sibTransId="{4C9B1150-4A23-42BC-BCA5-D319808755B5}"/>
    <dgm:cxn modelId="{B4EF7E67-84D1-4485-8AC4-92837B3FE13E}" srcId="{2F978E55-E1F6-4080-AC9D-46081B30740C}" destId="{71E072DA-DB33-43F9-972B-9BB026A67A79}" srcOrd="0" destOrd="0" parTransId="{AD0DA681-D333-492E-B4A2-08413D99F3FE}" sibTransId="{9A51017D-630F-45F5-A384-BC5BC055EA01}"/>
    <dgm:cxn modelId="{8CF10843-E3E7-4681-932F-A61FE9B9522A}" srcId="{859CC11B-4192-4EB6-93CC-023787863AFB}" destId="{C5711A92-6131-41D5-92A1-CF6384D16C22}" srcOrd="0" destOrd="0" parTransId="{ABAC9BB7-BBB1-496F-901E-E75D8782D594}" sibTransId="{0B4E0C6B-443C-42CC-8A60-BBF76B556692}"/>
    <dgm:cxn modelId="{F7CC64DF-DD60-48CE-90C0-7D8E4D7DDBED}" type="presOf" srcId="{859CC11B-4192-4EB6-93CC-023787863AFB}" destId="{A58E3C45-D020-44C3-991A-15F5B432730C}" srcOrd="0" destOrd="0" presId="urn:microsoft.com/office/officeart/2005/8/layout/hierarchy4"/>
    <dgm:cxn modelId="{C70DED98-715A-4B74-A3C2-7077FB8F8D3B}" srcId="{21EDBCB9-6BB1-45DE-BCB5-B8D42545DB24}" destId="{534EB795-578E-4314-B92B-130D4BEEEEBA}" srcOrd="0" destOrd="0" parTransId="{7754570B-2DD2-4DB4-8078-987BBD1D0011}" sibTransId="{DD900DD0-D1CA-4016-8410-A2E772A6C2A7}"/>
    <dgm:cxn modelId="{67AB557E-76B1-40FB-AA98-E61DBA320DA7}" type="presOf" srcId="{71E072DA-DB33-43F9-972B-9BB026A67A79}" destId="{7303FB46-9A26-4B78-A746-4CE16FE22460}" srcOrd="0" destOrd="0" presId="urn:microsoft.com/office/officeart/2005/8/layout/hierarchy4"/>
    <dgm:cxn modelId="{70AEA127-0A2A-4275-8095-41A7A966DD2E}" type="presOf" srcId="{C5711A92-6131-41D5-92A1-CF6384D16C22}" destId="{A7D0BF52-AE47-4763-BF20-9AFE25EB453A}" srcOrd="0" destOrd="0" presId="urn:microsoft.com/office/officeart/2005/8/layout/hierarchy4"/>
    <dgm:cxn modelId="{D5AD9205-C6D4-4005-9E29-9BB42EEE2EDA}" srcId="{71E072DA-DB33-43F9-972B-9BB026A67A79}" destId="{859CC11B-4192-4EB6-93CC-023787863AFB}" srcOrd="1" destOrd="0" parTransId="{A91FA0AD-7CAA-4B67-9794-129636C4E781}" sibTransId="{3D8EBDBD-A9AE-4AF0-9426-D7B5718054AF}"/>
    <dgm:cxn modelId="{5AE2EAE9-2C79-47B2-B4E3-520F7439A184}" type="presOf" srcId="{534EB795-578E-4314-B92B-130D4BEEEEBA}" destId="{355D9D92-5CFE-440D-83AC-B9FA04C5DA18}" srcOrd="0" destOrd="0" presId="urn:microsoft.com/office/officeart/2005/8/layout/hierarchy4"/>
    <dgm:cxn modelId="{585506DD-19A0-4991-BB28-8CD8A084F610}" type="presParOf" srcId="{23E6E527-3E61-4F78-88C8-1F63D1397129}" destId="{5B893286-C6A0-4C0E-A51E-79317AC8E3C1}" srcOrd="0" destOrd="0" presId="urn:microsoft.com/office/officeart/2005/8/layout/hierarchy4"/>
    <dgm:cxn modelId="{1C3F1CBE-4441-412F-B78C-F541FE82DE27}" type="presParOf" srcId="{5B893286-C6A0-4C0E-A51E-79317AC8E3C1}" destId="{7303FB46-9A26-4B78-A746-4CE16FE22460}" srcOrd="0" destOrd="0" presId="urn:microsoft.com/office/officeart/2005/8/layout/hierarchy4"/>
    <dgm:cxn modelId="{24187085-7DD1-4E62-938E-C6E066DEFC00}" type="presParOf" srcId="{5B893286-C6A0-4C0E-A51E-79317AC8E3C1}" destId="{9BC2FE35-138E-467C-A261-0C679C954377}" srcOrd="1" destOrd="0" presId="urn:microsoft.com/office/officeart/2005/8/layout/hierarchy4"/>
    <dgm:cxn modelId="{1D59835B-87CF-4EE4-BE5D-53396CA72EB5}" type="presParOf" srcId="{5B893286-C6A0-4C0E-A51E-79317AC8E3C1}" destId="{45677C24-8D41-47B8-BCC7-C7AD7A80551F}" srcOrd="2" destOrd="0" presId="urn:microsoft.com/office/officeart/2005/8/layout/hierarchy4"/>
    <dgm:cxn modelId="{258AF06A-CCDE-4290-871E-80FD0484718B}" type="presParOf" srcId="{45677C24-8D41-47B8-BCC7-C7AD7A80551F}" destId="{6C463A52-BC40-4A31-AD06-66603B3E0B36}" srcOrd="0" destOrd="0" presId="urn:microsoft.com/office/officeart/2005/8/layout/hierarchy4"/>
    <dgm:cxn modelId="{2E4952C2-90A4-4E6E-8625-2C8EE4D022AC}" type="presParOf" srcId="{6C463A52-BC40-4A31-AD06-66603B3E0B36}" destId="{A28FCED5-0EAF-477B-BE8A-9F52AE43556E}" srcOrd="0" destOrd="0" presId="urn:microsoft.com/office/officeart/2005/8/layout/hierarchy4"/>
    <dgm:cxn modelId="{692A1FF3-DCB0-44DD-9F03-3DA42FCCD2BF}" type="presParOf" srcId="{6C463A52-BC40-4A31-AD06-66603B3E0B36}" destId="{98A3800D-6E73-4674-AF8F-D73197DF9902}" srcOrd="1" destOrd="0" presId="urn:microsoft.com/office/officeart/2005/8/layout/hierarchy4"/>
    <dgm:cxn modelId="{008F7316-D703-48BE-8DE2-463E143CA3F0}" type="presParOf" srcId="{6C463A52-BC40-4A31-AD06-66603B3E0B36}" destId="{68FC358D-0E9B-4AD6-8B5B-1521BB3B18CA}" srcOrd="2" destOrd="0" presId="urn:microsoft.com/office/officeart/2005/8/layout/hierarchy4"/>
    <dgm:cxn modelId="{B194BA68-E731-4EF3-A1C0-AA75B3561196}" type="presParOf" srcId="{68FC358D-0E9B-4AD6-8B5B-1521BB3B18CA}" destId="{5CB310E9-C501-41E2-9602-2C93B7D8DE5F}" srcOrd="0" destOrd="0" presId="urn:microsoft.com/office/officeart/2005/8/layout/hierarchy4"/>
    <dgm:cxn modelId="{3E4D87B2-ED57-4A66-8141-112EF4B0C122}" type="presParOf" srcId="{5CB310E9-C501-41E2-9602-2C93B7D8DE5F}" destId="{355D9D92-5CFE-440D-83AC-B9FA04C5DA18}" srcOrd="0" destOrd="0" presId="urn:microsoft.com/office/officeart/2005/8/layout/hierarchy4"/>
    <dgm:cxn modelId="{41053AB2-0C25-4168-A17A-AA19B516CF4C}" type="presParOf" srcId="{5CB310E9-C501-41E2-9602-2C93B7D8DE5F}" destId="{90D6DE36-247D-44E5-967B-25EF9B1C36C9}" srcOrd="1" destOrd="0" presId="urn:microsoft.com/office/officeart/2005/8/layout/hierarchy4"/>
    <dgm:cxn modelId="{EF313904-5D93-4B53-B700-20FEC7EBE018}" type="presParOf" srcId="{45677C24-8D41-47B8-BCC7-C7AD7A80551F}" destId="{8DB69B80-D308-4663-91F5-DEBDFECEC9F1}" srcOrd="1" destOrd="0" presId="urn:microsoft.com/office/officeart/2005/8/layout/hierarchy4"/>
    <dgm:cxn modelId="{9B6BCB89-C775-4891-B957-35050EC7CD94}" type="presParOf" srcId="{45677C24-8D41-47B8-BCC7-C7AD7A80551F}" destId="{C244B9AC-F241-4471-9999-0F302EC069EC}" srcOrd="2" destOrd="0" presId="urn:microsoft.com/office/officeart/2005/8/layout/hierarchy4"/>
    <dgm:cxn modelId="{FF74E139-6EE8-4E11-A3AE-B93B8963DC2B}" type="presParOf" srcId="{C244B9AC-F241-4471-9999-0F302EC069EC}" destId="{A58E3C45-D020-44C3-991A-15F5B432730C}" srcOrd="0" destOrd="0" presId="urn:microsoft.com/office/officeart/2005/8/layout/hierarchy4"/>
    <dgm:cxn modelId="{21DE1805-1E68-4671-AF5C-F78B7654BBE0}" type="presParOf" srcId="{C244B9AC-F241-4471-9999-0F302EC069EC}" destId="{FEA17A87-398D-4D40-8F8E-6E237C20FF41}" srcOrd="1" destOrd="0" presId="urn:microsoft.com/office/officeart/2005/8/layout/hierarchy4"/>
    <dgm:cxn modelId="{B0818082-7A0D-4192-9115-DC547AE465E5}" type="presParOf" srcId="{C244B9AC-F241-4471-9999-0F302EC069EC}" destId="{7BF61B07-B7DC-48EF-A25B-B8BA0DBF5910}" srcOrd="2" destOrd="0" presId="urn:microsoft.com/office/officeart/2005/8/layout/hierarchy4"/>
    <dgm:cxn modelId="{14CB8222-3A4C-4E88-B73D-442B06AD09F4}" type="presParOf" srcId="{7BF61B07-B7DC-48EF-A25B-B8BA0DBF5910}" destId="{0CB74511-8595-4B52-81FF-EDA992E267F2}" srcOrd="0" destOrd="0" presId="urn:microsoft.com/office/officeart/2005/8/layout/hierarchy4"/>
    <dgm:cxn modelId="{A613142A-997E-475C-BEA7-E32ECD20570F}" type="presParOf" srcId="{0CB74511-8595-4B52-81FF-EDA992E267F2}" destId="{A7D0BF52-AE47-4763-BF20-9AFE25EB453A}" srcOrd="0" destOrd="0" presId="urn:microsoft.com/office/officeart/2005/8/layout/hierarchy4"/>
    <dgm:cxn modelId="{0E726FFB-3CD2-4B5E-9536-25D7194B64AF}" type="presParOf" srcId="{0CB74511-8595-4B52-81FF-EDA992E267F2}" destId="{1949E400-AF02-4D26-BE1D-43A5042CBAE9}"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62C6C9-9D4E-4E75-953B-3F37B73BBB9B}"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US"/>
        </a:p>
      </dgm:t>
    </dgm:pt>
    <dgm:pt modelId="{70B1EE88-D426-4C7D-8617-B998F61B4737}">
      <dgm:prSet phldrT="[Text]"/>
      <dgm:spPr/>
      <dgm:t>
        <a:bodyPr/>
        <a:lstStyle/>
        <a:p>
          <a:r>
            <a:rPr lang="en-US" dirty="0" smtClean="0"/>
            <a:t>Encryption Operations</a:t>
          </a:r>
          <a:endParaRPr lang="en-US" dirty="0"/>
        </a:p>
      </dgm:t>
    </dgm:pt>
    <dgm:pt modelId="{D3E70D33-AE31-4B9F-9FBC-A2B678881762}" type="parTrans" cxnId="{C424068C-D61B-4A96-ACF3-352E53DDEE62}">
      <dgm:prSet/>
      <dgm:spPr/>
      <dgm:t>
        <a:bodyPr/>
        <a:lstStyle/>
        <a:p>
          <a:endParaRPr lang="en-US"/>
        </a:p>
      </dgm:t>
    </dgm:pt>
    <dgm:pt modelId="{0AF49F60-9131-48E0-9EEB-C92F11D6EF58}" type="sibTrans" cxnId="{C424068C-D61B-4A96-ACF3-352E53DDEE62}">
      <dgm:prSet/>
      <dgm:spPr/>
      <dgm:t>
        <a:bodyPr/>
        <a:lstStyle/>
        <a:p>
          <a:endParaRPr lang="en-US"/>
        </a:p>
      </dgm:t>
    </dgm:pt>
    <dgm:pt modelId="{BD967E58-BBB6-4CF4-9948-C80A02ABBBA0}">
      <dgm:prSet/>
      <dgm:spPr/>
      <dgm:t>
        <a:bodyPr/>
        <a:lstStyle/>
        <a:p>
          <a:r>
            <a:rPr lang="en-US" dirty="0" smtClean="0"/>
            <a:t>Substitution</a:t>
          </a:r>
          <a:endParaRPr lang="en-US" dirty="0"/>
        </a:p>
      </dgm:t>
    </dgm:pt>
    <dgm:pt modelId="{A89EDA43-B9FE-4E04-9B4D-204AA76D9F8E}" type="parTrans" cxnId="{58D269AE-7CCB-4E48-BD5F-F2A6B5B27DCB}">
      <dgm:prSet/>
      <dgm:spPr/>
      <dgm:t>
        <a:bodyPr/>
        <a:lstStyle/>
        <a:p>
          <a:endParaRPr lang="en-US"/>
        </a:p>
      </dgm:t>
    </dgm:pt>
    <dgm:pt modelId="{9C39ED54-A4D8-40BE-9412-472D047A7767}" type="sibTrans" cxnId="{58D269AE-7CCB-4E48-BD5F-F2A6B5B27DCB}">
      <dgm:prSet/>
      <dgm:spPr/>
      <dgm:t>
        <a:bodyPr/>
        <a:lstStyle/>
        <a:p>
          <a:endParaRPr lang="en-US"/>
        </a:p>
      </dgm:t>
    </dgm:pt>
    <dgm:pt modelId="{07F44DFD-419C-4304-A34B-9D2838EE7B3F}">
      <dgm:prSet/>
      <dgm:spPr/>
      <dgm:t>
        <a:bodyPr/>
        <a:lstStyle/>
        <a:p>
          <a:r>
            <a:rPr lang="en-US" dirty="0" smtClean="0"/>
            <a:t>Specifying the output for each input</a:t>
          </a:r>
          <a:endParaRPr lang="en-US" dirty="0"/>
        </a:p>
      </dgm:t>
    </dgm:pt>
    <dgm:pt modelId="{EA4101A3-1F64-4D7D-8D5D-BC985A0085D8}" type="parTrans" cxnId="{2B64D273-A245-4A9F-BB74-49BFDA40E426}">
      <dgm:prSet/>
      <dgm:spPr/>
      <dgm:t>
        <a:bodyPr/>
        <a:lstStyle/>
        <a:p>
          <a:endParaRPr lang="en-US"/>
        </a:p>
      </dgm:t>
    </dgm:pt>
    <dgm:pt modelId="{C7F2F834-3C3A-473A-B297-0CAB08DD9A2F}" type="sibTrans" cxnId="{2B64D273-A245-4A9F-BB74-49BFDA40E426}">
      <dgm:prSet/>
      <dgm:spPr/>
      <dgm:t>
        <a:bodyPr/>
        <a:lstStyle/>
        <a:p>
          <a:endParaRPr lang="en-US"/>
        </a:p>
      </dgm:t>
    </dgm:pt>
    <dgm:pt modelId="{7293A8C9-1002-49C3-9296-D1B722FD2690}">
      <dgm:prSet/>
      <dgm:spPr/>
      <dgm:t>
        <a:bodyPr/>
        <a:lstStyle/>
        <a:p>
          <a:r>
            <a:rPr lang="en-US" dirty="0" smtClean="0"/>
            <a:t>Generates confusion</a:t>
          </a:r>
          <a:endParaRPr lang="en-US" dirty="0"/>
        </a:p>
      </dgm:t>
    </dgm:pt>
    <dgm:pt modelId="{597647BB-9B77-4065-A43B-58DB6A92EF33}" type="parTrans" cxnId="{E0AC3A50-2AC3-4140-9C78-D2BCDE967937}">
      <dgm:prSet/>
      <dgm:spPr/>
      <dgm:t>
        <a:bodyPr/>
        <a:lstStyle/>
        <a:p>
          <a:endParaRPr lang="en-US"/>
        </a:p>
      </dgm:t>
    </dgm:pt>
    <dgm:pt modelId="{F2719FF8-8A80-483E-9DA8-D731FF1E2BCD}" type="sibTrans" cxnId="{E0AC3A50-2AC3-4140-9C78-D2BCDE967937}">
      <dgm:prSet/>
      <dgm:spPr/>
      <dgm:t>
        <a:bodyPr/>
        <a:lstStyle/>
        <a:p>
          <a:endParaRPr lang="en-US"/>
        </a:p>
      </dgm:t>
    </dgm:pt>
    <dgm:pt modelId="{7F74CBEA-261B-454C-A88A-F8743D1CB9A6}">
      <dgm:prSet/>
      <dgm:spPr/>
      <dgm:t>
        <a:bodyPr/>
        <a:lstStyle/>
        <a:p>
          <a:r>
            <a:rPr lang="en-US" dirty="0" smtClean="0"/>
            <a:t>Permutation</a:t>
          </a:r>
          <a:endParaRPr lang="en-US" dirty="0"/>
        </a:p>
      </dgm:t>
    </dgm:pt>
    <dgm:pt modelId="{D5A53E0E-EB37-40CD-9B15-525CE0E2C5DB}" type="parTrans" cxnId="{A90DA97B-E025-4728-A0AD-F2D6B8A181F8}">
      <dgm:prSet/>
      <dgm:spPr/>
      <dgm:t>
        <a:bodyPr/>
        <a:lstStyle/>
        <a:p>
          <a:endParaRPr lang="en-US"/>
        </a:p>
      </dgm:t>
    </dgm:pt>
    <dgm:pt modelId="{9F608EC4-85D8-44D2-9755-36F49541FC3D}" type="sibTrans" cxnId="{A90DA97B-E025-4728-A0AD-F2D6B8A181F8}">
      <dgm:prSet/>
      <dgm:spPr/>
      <dgm:t>
        <a:bodyPr/>
        <a:lstStyle/>
        <a:p>
          <a:endParaRPr lang="en-US"/>
        </a:p>
      </dgm:t>
    </dgm:pt>
    <dgm:pt modelId="{6BD00A1A-5920-44E7-8511-6C50D24EB471}">
      <dgm:prSet/>
      <dgm:spPr/>
      <dgm:t>
        <a:bodyPr/>
        <a:lstStyle/>
        <a:p>
          <a:r>
            <a:rPr lang="en-US" dirty="0" smtClean="0"/>
            <a:t>Specifying the output position of each input bit</a:t>
          </a:r>
          <a:endParaRPr lang="en-US" dirty="0"/>
        </a:p>
      </dgm:t>
    </dgm:pt>
    <dgm:pt modelId="{95DDD12C-E834-41CB-A688-C3356DED2A8F}" type="parTrans" cxnId="{810D0C41-1AA8-4283-B536-2C29257F7893}">
      <dgm:prSet/>
      <dgm:spPr/>
      <dgm:t>
        <a:bodyPr/>
        <a:lstStyle/>
        <a:p>
          <a:endParaRPr lang="en-US"/>
        </a:p>
      </dgm:t>
    </dgm:pt>
    <dgm:pt modelId="{5C95C08C-DDC9-465C-A83A-DC3F7893E859}" type="sibTrans" cxnId="{810D0C41-1AA8-4283-B536-2C29257F7893}">
      <dgm:prSet/>
      <dgm:spPr/>
      <dgm:t>
        <a:bodyPr/>
        <a:lstStyle/>
        <a:p>
          <a:endParaRPr lang="en-US"/>
        </a:p>
      </dgm:t>
    </dgm:pt>
    <dgm:pt modelId="{EBAD7751-FDD1-41A9-B867-D3A71BB3FD73}">
      <dgm:prSet/>
      <dgm:spPr/>
      <dgm:t>
        <a:bodyPr/>
        <a:lstStyle/>
        <a:p>
          <a:r>
            <a:rPr lang="en-US" smtClean="0"/>
            <a:t>Diffuses the confusion generated by substitution</a:t>
          </a:r>
          <a:endParaRPr lang="en-US" dirty="0"/>
        </a:p>
      </dgm:t>
    </dgm:pt>
    <dgm:pt modelId="{99693582-897C-4AC0-8883-399200CFA591}" type="parTrans" cxnId="{B738BE30-68EF-4E82-A20F-6298C7AD9BD7}">
      <dgm:prSet/>
      <dgm:spPr/>
      <dgm:t>
        <a:bodyPr/>
        <a:lstStyle/>
        <a:p>
          <a:endParaRPr lang="en-US"/>
        </a:p>
      </dgm:t>
    </dgm:pt>
    <dgm:pt modelId="{0BDD2AFB-25F0-4F34-8127-43C0FC2C19C9}" type="sibTrans" cxnId="{B738BE30-68EF-4E82-A20F-6298C7AD9BD7}">
      <dgm:prSet/>
      <dgm:spPr/>
      <dgm:t>
        <a:bodyPr/>
        <a:lstStyle/>
        <a:p>
          <a:endParaRPr lang="en-US"/>
        </a:p>
      </dgm:t>
    </dgm:pt>
    <dgm:pt modelId="{6D70BC5E-CF3B-47EC-8BEF-1CF2E2CD4A2D}">
      <dgm:prSet/>
      <dgm:spPr/>
      <dgm:t>
        <a:bodyPr/>
        <a:lstStyle/>
        <a:p>
          <a:r>
            <a:rPr lang="en-US" smtClean="0"/>
            <a:t>Prevents exploitation by specially crafted inputs</a:t>
          </a:r>
          <a:endParaRPr lang="en-US" dirty="0"/>
        </a:p>
      </dgm:t>
    </dgm:pt>
    <dgm:pt modelId="{4995105E-8A7D-43E6-96FB-FED4907BDC8C}" type="parTrans" cxnId="{5795D86B-96FF-4161-8065-823F1FCF07FB}">
      <dgm:prSet/>
      <dgm:spPr/>
      <dgm:t>
        <a:bodyPr/>
        <a:lstStyle/>
        <a:p>
          <a:endParaRPr lang="en-US"/>
        </a:p>
      </dgm:t>
    </dgm:pt>
    <dgm:pt modelId="{C0C9985A-F719-4959-982C-EED0DE5432AE}" type="sibTrans" cxnId="{5795D86B-96FF-4161-8065-823F1FCF07FB}">
      <dgm:prSet/>
      <dgm:spPr/>
      <dgm:t>
        <a:bodyPr/>
        <a:lstStyle/>
        <a:p>
          <a:endParaRPr lang="en-US"/>
        </a:p>
      </dgm:t>
    </dgm:pt>
    <dgm:pt modelId="{BCBC71A1-FD23-4681-8B33-1D3FF18D1953}" type="pres">
      <dgm:prSet presAssocID="{2262C6C9-9D4E-4E75-953B-3F37B73BBB9B}" presName="Name0" presStyleCnt="0">
        <dgm:presLayoutVars>
          <dgm:chPref val="1"/>
          <dgm:dir/>
          <dgm:animOne val="branch"/>
          <dgm:animLvl val="lvl"/>
          <dgm:resizeHandles/>
        </dgm:presLayoutVars>
      </dgm:prSet>
      <dgm:spPr/>
      <dgm:t>
        <a:bodyPr/>
        <a:lstStyle/>
        <a:p>
          <a:endParaRPr lang="en-US"/>
        </a:p>
      </dgm:t>
    </dgm:pt>
    <dgm:pt modelId="{4C31059C-0724-4CCD-990F-F0D9AEC661B1}" type="pres">
      <dgm:prSet presAssocID="{70B1EE88-D426-4C7D-8617-B998F61B4737}" presName="vertOne" presStyleCnt="0"/>
      <dgm:spPr/>
    </dgm:pt>
    <dgm:pt modelId="{5DE32C76-B78A-4125-956B-9F024DC8A659}" type="pres">
      <dgm:prSet presAssocID="{70B1EE88-D426-4C7D-8617-B998F61B4737}" presName="txOne" presStyleLbl="node0" presStyleIdx="0" presStyleCnt="1">
        <dgm:presLayoutVars>
          <dgm:chPref val="3"/>
        </dgm:presLayoutVars>
      </dgm:prSet>
      <dgm:spPr/>
      <dgm:t>
        <a:bodyPr/>
        <a:lstStyle/>
        <a:p>
          <a:endParaRPr lang="en-US"/>
        </a:p>
      </dgm:t>
    </dgm:pt>
    <dgm:pt modelId="{1DB60581-7953-4C2A-86A6-637CD42F73A4}" type="pres">
      <dgm:prSet presAssocID="{70B1EE88-D426-4C7D-8617-B998F61B4737}" presName="parTransOne" presStyleCnt="0"/>
      <dgm:spPr/>
    </dgm:pt>
    <dgm:pt modelId="{981C1081-2422-46CC-A03C-9AA45E0A2569}" type="pres">
      <dgm:prSet presAssocID="{70B1EE88-D426-4C7D-8617-B998F61B4737}" presName="horzOne" presStyleCnt="0"/>
      <dgm:spPr/>
    </dgm:pt>
    <dgm:pt modelId="{61DA2654-5313-4BE7-A40A-D7BB14126DE6}" type="pres">
      <dgm:prSet presAssocID="{BD967E58-BBB6-4CF4-9948-C80A02ABBBA0}" presName="vertTwo" presStyleCnt="0"/>
      <dgm:spPr/>
    </dgm:pt>
    <dgm:pt modelId="{09966ED6-DD6A-40A5-99A6-8D47C074AA12}" type="pres">
      <dgm:prSet presAssocID="{BD967E58-BBB6-4CF4-9948-C80A02ABBBA0}" presName="txTwo" presStyleLbl="node2" presStyleIdx="0" presStyleCnt="2">
        <dgm:presLayoutVars>
          <dgm:chPref val="3"/>
        </dgm:presLayoutVars>
      </dgm:prSet>
      <dgm:spPr/>
      <dgm:t>
        <a:bodyPr/>
        <a:lstStyle/>
        <a:p>
          <a:endParaRPr lang="en-US"/>
        </a:p>
      </dgm:t>
    </dgm:pt>
    <dgm:pt modelId="{73A03F9E-3B6A-4D12-B53C-E924E4B94A37}" type="pres">
      <dgm:prSet presAssocID="{BD967E58-BBB6-4CF4-9948-C80A02ABBBA0}" presName="parTransTwo" presStyleCnt="0"/>
      <dgm:spPr/>
    </dgm:pt>
    <dgm:pt modelId="{CA2245E6-01C0-4A59-BE6E-D8A0029CAE07}" type="pres">
      <dgm:prSet presAssocID="{BD967E58-BBB6-4CF4-9948-C80A02ABBBA0}" presName="horzTwo" presStyleCnt="0"/>
      <dgm:spPr/>
    </dgm:pt>
    <dgm:pt modelId="{322E444C-E2E6-4B2D-8716-2C6C38E2D415}" type="pres">
      <dgm:prSet presAssocID="{07F44DFD-419C-4304-A34B-9D2838EE7B3F}" presName="vertThree" presStyleCnt="0"/>
      <dgm:spPr/>
    </dgm:pt>
    <dgm:pt modelId="{A253D556-2E69-4C01-A899-F078A3BE9D9F}" type="pres">
      <dgm:prSet presAssocID="{07F44DFD-419C-4304-A34B-9D2838EE7B3F}" presName="txThree" presStyleLbl="node3" presStyleIdx="0" presStyleCnt="5">
        <dgm:presLayoutVars>
          <dgm:chPref val="3"/>
        </dgm:presLayoutVars>
      </dgm:prSet>
      <dgm:spPr/>
      <dgm:t>
        <a:bodyPr/>
        <a:lstStyle/>
        <a:p>
          <a:endParaRPr lang="en-US"/>
        </a:p>
      </dgm:t>
    </dgm:pt>
    <dgm:pt modelId="{BAF40CE6-11BA-4E2B-B820-188D3695A00D}" type="pres">
      <dgm:prSet presAssocID="{07F44DFD-419C-4304-A34B-9D2838EE7B3F}" presName="horzThree" presStyleCnt="0"/>
      <dgm:spPr/>
    </dgm:pt>
    <dgm:pt modelId="{28E4724F-DE51-4ECC-A004-F2C75C088E6C}" type="pres">
      <dgm:prSet presAssocID="{C7F2F834-3C3A-473A-B297-0CAB08DD9A2F}" presName="sibSpaceThree" presStyleCnt="0"/>
      <dgm:spPr/>
    </dgm:pt>
    <dgm:pt modelId="{3A5117C8-0B36-45EE-A56D-60C5193D146E}" type="pres">
      <dgm:prSet presAssocID="{7293A8C9-1002-49C3-9296-D1B722FD2690}" presName="vertThree" presStyleCnt="0"/>
      <dgm:spPr/>
    </dgm:pt>
    <dgm:pt modelId="{E18A658A-ADAB-4A72-8D11-3978D42B6502}" type="pres">
      <dgm:prSet presAssocID="{7293A8C9-1002-49C3-9296-D1B722FD2690}" presName="txThree" presStyleLbl="node3" presStyleIdx="1" presStyleCnt="5">
        <dgm:presLayoutVars>
          <dgm:chPref val="3"/>
        </dgm:presLayoutVars>
      </dgm:prSet>
      <dgm:spPr/>
      <dgm:t>
        <a:bodyPr/>
        <a:lstStyle/>
        <a:p>
          <a:endParaRPr lang="en-US"/>
        </a:p>
      </dgm:t>
    </dgm:pt>
    <dgm:pt modelId="{D485B125-76B7-4A93-BBA7-1AF52CBE8549}" type="pres">
      <dgm:prSet presAssocID="{7293A8C9-1002-49C3-9296-D1B722FD2690}" presName="horzThree" presStyleCnt="0"/>
      <dgm:spPr/>
    </dgm:pt>
    <dgm:pt modelId="{ED179E4C-A7BA-46EA-84B1-0C63027F6B87}" type="pres">
      <dgm:prSet presAssocID="{9C39ED54-A4D8-40BE-9412-472D047A7767}" presName="sibSpaceTwo" presStyleCnt="0"/>
      <dgm:spPr/>
    </dgm:pt>
    <dgm:pt modelId="{98A3E401-CAB6-4462-8B4D-11631981F220}" type="pres">
      <dgm:prSet presAssocID="{7F74CBEA-261B-454C-A88A-F8743D1CB9A6}" presName="vertTwo" presStyleCnt="0"/>
      <dgm:spPr/>
    </dgm:pt>
    <dgm:pt modelId="{20559D2D-F563-482D-9148-E0D806349122}" type="pres">
      <dgm:prSet presAssocID="{7F74CBEA-261B-454C-A88A-F8743D1CB9A6}" presName="txTwo" presStyleLbl="node2" presStyleIdx="1" presStyleCnt="2">
        <dgm:presLayoutVars>
          <dgm:chPref val="3"/>
        </dgm:presLayoutVars>
      </dgm:prSet>
      <dgm:spPr/>
      <dgm:t>
        <a:bodyPr/>
        <a:lstStyle/>
        <a:p>
          <a:endParaRPr lang="en-US"/>
        </a:p>
      </dgm:t>
    </dgm:pt>
    <dgm:pt modelId="{FFBDD664-A7BF-4B33-8190-0A1C2835F12C}" type="pres">
      <dgm:prSet presAssocID="{7F74CBEA-261B-454C-A88A-F8743D1CB9A6}" presName="parTransTwo" presStyleCnt="0"/>
      <dgm:spPr/>
    </dgm:pt>
    <dgm:pt modelId="{7740940B-C20F-47E7-BADF-458DBD193604}" type="pres">
      <dgm:prSet presAssocID="{7F74CBEA-261B-454C-A88A-F8743D1CB9A6}" presName="horzTwo" presStyleCnt="0"/>
      <dgm:spPr/>
    </dgm:pt>
    <dgm:pt modelId="{092BF306-840A-4359-AFF7-64DDC5391912}" type="pres">
      <dgm:prSet presAssocID="{6BD00A1A-5920-44E7-8511-6C50D24EB471}" presName="vertThree" presStyleCnt="0"/>
      <dgm:spPr/>
    </dgm:pt>
    <dgm:pt modelId="{B0B2F0E8-DA26-477E-A9EE-12040CD72A36}" type="pres">
      <dgm:prSet presAssocID="{6BD00A1A-5920-44E7-8511-6C50D24EB471}" presName="txThree" presStyleLbl="node3" presStyleIdx="2" presStyleCnt="5">
        <dgm:presLayoutVars>
          <dgm:chPref val="3"/>
        </dgm:presLayoutVars>
      </dgm:prSet>
      <dgm:spPr/>
      <dgm:t>
        <a:bodyPr/>
        <a:lstStyle/>
        <a:p>
          <a:endParaRPr lang="en-US"/>
        </a:p>
      </dgm:t>
    </dgm:pt>
    <dgm:pt modelId="{E5A1EFC5-F046-4B44-9EC7-C2E3E36473E2}" type="pres">
      <dgm:prSet presAssocID="{6BD00A1A-5920-44E7-8511-6C50D24EB471}" presName="horzThree" presStyleCnt="0"/>
      <dgm:spPr/>
    </dgm:pt>
    <dgm:pt modelId="{2EA53617-7A56-454E-A7F0-2334B0F98AED}" type="pres">
      <dgm:prSet presAssocID="{5C95C08C-DDC9-465C-A83A-DC3F7893E859}" presName="sibSpaceThree" presStyleCnt="0"/>
      <dgm:spPr/>
    </dgm:pt>
    <dgm:pt modelId="{56BC644F-78D8-44BA-B229-95473273EC39}" type="pres">
      <dgm:prSet presAssocID="{EBAD7751-FDD1-41A9-B867-D3A71BB3FD73}" presName="vertThree" presStyleCnt="0"/>
      <dgm:spPr/>
    </dgm:pt>
    <dgm:pt modelId="{1A84F7D5-99E1-4F55-B95F-CFF47160E270}" type="pres">
      <dgm:prSet presAssocID="{EBAD7751-FDD1-41A9-B867-D3A71BB3FD73}" presName="txThree" presStyleLbl="node3" presStyleIdx="3" presStyleCnt="5">
        <dgm:presLayoutVars>
          <dgm:chPref val="3"/>
        </dgm:presLayoutVars>
      </dgm:prSet>
      <dgm:spPr/>
      <dgm:t>
        <a:bodyPr/>
        <a:lstStyle/>
        <a:p>
          <a:endParaRPr lang="en-US"/>
        </a:p>
      </dgm:t>
    </dgm:pt>
    <dgm:pt modelId="{A464A1F1-4208-4957-A4C0-0DA233530E6E}" type="pres">
      <dgm:prSet presAssocID="{EBAD7751-FDD1-41A9-B867-D3A71BB3FD73}" presName="horzThree" presStyleCnt="0"/>
      <dgm:spPr/>
    </dgm:pt>
    <dgm:pt modelId="{D44BE95C-6ECE-4D27-A9AC-4D96DDC84B6B}" type="pres">
      <dgm:prSet presAssocID="{0BDD2AFB-25F0-4F34-8127-43C0FC2C19C9}" presName="sibSpaceThree" presStyleCnt="0"/>
      <dgm:spPr/>
    </dgm:pt>
    <dgm:pt modelId="{6A640D43-4B3B-42C9-AF3A-90AD6F8F7A6E}" type="pres">
      <dgm:prSet presAssocID="{6D70BC5E-CF3B-47EC-8BEF-1CF2E2CD4A2D}" presName="vertThree" presStyleCnt="0"/>
      <dgm:spPr/>
    </dgm:pt>
    <dgm:pt modelId="{9055AD33-E4A5-4588-8B09-78543286AC78}" type="pres">
      <dgm:prSet presAssocID="{6D70BC5E-CF3B-47EC-8BEF-1CF2E2CD4A2D}" presName="txThree" presStyleLbl="node3" presStyleIdx="4" presStyleCnt="5">
        <dgm:presLayoutVars>
          <dgm:chPref val="3"/>
        </dgm:presLayoutVars>
      </dgm:prSet>
      <dgm:spPr/>
      <dgm:t>
        <a:bodyPr/>
        <a:lstStyle/>
        <a:p>
          <a:endParaRPr lang="en-US"/>
        </a:p>
      </dgm:t>
    </dgm:pt>
    <dgm:pt modelId="{5B1ACBF0-4953-4998-9EE2-DD5071CBE61D}" type="pres">
      <dgm:prSet presAssocID="{6D70BC5E-CF3B-47EC-8BEF-1CF2E2CD4A2D}" presName="horzThree" presStyleCnt="0"/>
      <dgm:spPr/>
    </dgm:pt>
  </dgm:ptLst>
  <dgm:cxnLst>
    <dgm:cxn modelId="{810D0C41-1AA8-4283-B536-2C29257F7893}" srcId="{7F74CBEA-261B-454C-A88A-F8743D1CB9A6}" destId="{6BD00A1A-5920-44E7-8511-6C50D24EB471}" srcOrd="0" destOrd="0" parTransId="{95DDD12C-E834-41CB-A688-C3356DED2A8F}" sibTransId="{5C95C08C-DDC9-465C-A83A-DC3F7893E859}"/>
    <dgm:cxn modelId="{83723E36-0ABD-4E0E-AFD1-7C81E483F292}" type="presOf" srcId="{07F44DFD-419C-4304-A34B-9D2838EE7B3F}" destId="{A253D556-2E69-4C01-A899-F078A3BE9D9F}" srcOrd="0" destOrd="0" presId="urn:microsoft.com/office/officeart/2005/8/layout/hierarchy4"/>
    <dgm:cxn modelId="{2B64D273-A245-4A9F-BB74-49BFDA40E426}" srcId="{BD967E58-BBB6-4CF4-9948-C80A02ABBBA0}" destId="{07F44DFD-419C-4304-A34B-9D2838EE7B3F}" srcOrd="0" destOrd="0" parTransId="{EA4101A3-1F64-4D7D-8D5D-BC985A0085D8}" sibTransId="{C7F2F834-3C3A-473A-B297-0CAB08DD9A2F}"/>
    <dgm:cxn modelId="{A83809DE-4376-4845-8C9B-4F067E9B26A9}" type="presOf" srcId="{7F74CBEA-261B-454C-A88A-F8743D1CB9A6}" destId="{20559D2D-F563-482D-9148-E0D806349122}" srcOrd="0" destOrd="0" presId="urn:microsoft.com/office/officeart/2005/8/layout/hierarchy4"/>
    <dgm:cxn modelId="{C424068C-D61B-4A96-ACF3-352E53DDEE62}" srcId="{2262C6C9-9D4E-4E75-953B-3F37B73BBB9B}" destId="{70B1EE88-D426-4C7D-8617-B998F61B4737}" srcOrd="0" destOrd="0" parTransId="{D3E70D33-AE31-4B9F-9FBC-A2B678881762}" sibTransId="{0AF49F60-9131-48E0-9EEB-C92F11D6EF58}"/>
    <dgm:cxn modelId="{D006ACD2-6EAE-441A-B31F-7C695A80A7F0}" type="presOf" srcId="{EBAD7751-FDD1-41A9-B867-D3A71BB3FD73}" destId="{1A84F7D5-99E1-4F55-B95F-CFF47160E270}" srcOrd="0" destOrd="0" presId="urn:microsoft.com/office/officeart/2005/8/layout/hierarchy4"/>
    <dgm:cxn modelId="{2516BBCE-2988-4FB0-B4BD-4FC47695F70F}" type="presOf" srcId="{6BD00A1A-5920-44E7-8511-6C50D24EB471}" destId="{B0B2F0E8-DA26-477E-A9EE-12040CD72A36}" srcOrd="0" destOrd="0" presId="urn:microsoft.com/office/officeart/2005/8/layout/hierarchy4"/>
    <dgm:cxn modelId="{98CDD1D7-EC8D-4868-B735-9B8F17ECC910}" type="presOf" srcId="{2262C6C9-9D4E-4E75-953B-3F37B73BBB9B}" destId="{BCBC71A1-FD23-4681-8B33-1D3FF18D1953}" srcOrd="0" destOrd="0" presId="urn:microsoft.com/office/officeart/2005/8/layout/hierarchy4"/>
    <dgm:cxn modelId="{58C84BC2-6B41-444D-ADD9-5F3B86C17C90}" type="presOf" srcId="{7293A8C9-1002-49C3-9296-D1B722FD2690}" destId="{E18A658A-ADAB-4A72-8D11-3978D42B6502}" srcOrd="0" destOrd="0" presId="urn:microsoft.com/office/officeart/2005/8/layout/hierarchy4"/>
    <dgm:cxn modelId="{E0AC3A50-2AC3-4140-9C78-D2BCDE967937}" srcId="{BD967E58-BBB6-4CF4-9948-C80A02ABBBA0}" destId="{7293A8C9-1002-49C3-9296-D1B722FD2690}" srcOrd="1" destOrd="0" parTransId="{597647BB-9B77-4065-A43B-58DB6A92EF33}" sibTransId="{F2719FF8-8A80-483E-9DA8-D731FF1E2BCD}"/>
    <dgm:cxn modelId="{B738BE30-68EF-4E82-A20F-6298C7AD9BD7}" srcId="{7F74CBEA-261B-454C-A88A-F8743D1CB9A6}" destId="{EBAD7751-FDD1-41A9-B867-D3A71BB3FD73}" srcOrd="1" destOrd="0" parTransId="{99693582-897C-4AC0-8883-399200CFA591}" sibTransId="{0BDD2AFB-25F0-4F34-8127-43C0FC2C19C9}"/>
    <dgm:cxn modelId="{A90DA97B-E025-4728-A0AD-F2D6B8A181F8}" srcId="{70B1EE88-D426-4C7D-8617-B998F61B4737}" destId="{7F74CBEA-261B-454C-A88A-F8743D1CB9A6}" srcOrd="1" destOrd="0" parTransId="{D5A53E0E-EB37-40CD-9B15-525CE0E2C5DB}" sibTransId="{9F608EC4-85D8-44D2-9755-36F49541FC3D}"/>
    <dgm:cxn modelId="{5795D86B-96FF-4161-8065-823F1FCF07FB}" srcId="{7F74CBEA-261B-454C-A88A-F8743D1CB9A6}" destId="{6D70BC5E-CF3B-47EC-8BEF-1CF2E2CD4A2D}" srcOrd="2" destOrd="0" parTransId="{4995105E-8A7D-43E6-96FB-FED4907BDC8C}" sibTransId="{C0C9985A-F719-4959-982C-EED0DE5432AE}"/>
    <dgm:cxn modelId="{58D269AE-7CCB-4E48-BD5F-F2A6B5B27DCB}" srcId="{70B1EE88-D426-4C7D-8617-B998F61B4737}" destId="{BD967E58-BBB6-4CF4-9948-C80A02ABBBA0}" srcOrd="0" destOrd="0" parTransId="{A89EDA43-B9FE-4E04-9B4D-204AA76D9F8E}" sibTransId="{9C39ED54-A4D8-40BE-9412-472D047A7767}"/>
    <dgm:cxn modelId="{A1B0C2AD-56B8-4732-A561-4F2E34F8328D}" type="presOf" srcId="{BD967E58-BBB6-4CF4-9948-C80A02ABBBA0}" destId="{09966ED6-DD6A-40A5-99A6-8D47C074AA12}" srcOrd="0" destOrd="0" presId="urn:microsoft.com/office/officeart/2005/8/layout/hierarchy4"/>
    <dgm:cxn modelId="{EC731525-9D66-4F77-9C11-9AF4DC010A6D}" type="presOf" srcId="{70B1EE88-D426-4C7D-8617-B998F61B4737}" destId="{5DE32C76-B78A-4125-956B-9F024DC8A659}" srcOrd="0" destOrd="0" presId="urn:microsoft.com/office/officeart/2005/8/layout/hierarchy4"/>
    <dgm:cxn modelId="{516D8A73-251A-4F3F-8A15-518AD12181D7}" type="presOf" srcId="{6D70BC5E-CF3B-47EC-8BEF-1CF2E2CD4A2D}" destId="{9055AD33-E4A5-4588-8B09-78543286AC78}" srcOrd="0" destOrd="0" presId="urn:microsoft.com/office/officeart/2005/8/layout/hierarchy4"/>
    <dgm:cxn modelId="{8C093CF7-81FB-416D-840C-A551E7BC0CA1}" type="presParOf" srcId="{BCBC71A1-FD23-4681-8B33-1D3FF18D1953}" destId="{4C31059C-0724-4CCD-990F-F0D9AEC661B1}" srcOrd="0" destOrd="0" presId="urn:microsoft.com/office/officeart/2005/8/layout/hierarchy4"/>
    <dgm:cxn modelId="{B43FE200-2158-4C32-AA41-FEAF0F24180B}" type="presParOf" srcId="{4C31059C-0724-4CCD-990F-F0D9AEC661B1}" destId="{5DE32C76-B78A-4125-956B-9F024DC8A659}" srcOrd="0" destOrd="0" presId="urn:microsoft.com/office/officeart/2005/8/layout/hierarchy4"/>
    <dgm:cxn modelId="{988D53E8-EA50-469B-ACE7-D530CD01B376}" type="presParOf" srcId="{4C31059C-0724-4CCD-990F-F0D9AEC661B1}" destId="{1DB60581-7953-4C2A-86A6-637CD42F73A4}" srcOrd="1" destOrd="0" presId="urn:microsoft.com/office/officeart/2005/8/layout/hierarchy4"/>
    <dgm:cxn modelId="{C2788632-9E00-4CDB-9CE7-C48455C90342}" type="presParOf" srcId="{4C31059C-0724-4CCD-990F-F0D9AEC661B1}" destId="{981C1081-2422-46CC-A03C-9AA45E0A2569}" srcOrd="2" destOrd="0" presId="urn:microsoft.com/office/officeart/2005/8/layout/hierarchy4"/>
    <dgm:cxn modelId="{8A0D7F00-D454-4E69-9243-79DE483F6C10}" type="presParOf" srcId="{981C1081-2422-46CC-A03C-9AA45E0A2569}" destId="{61DA2654-5313-4BE7-A40A-D7BB14126DE6}" srcOrd="0" destOrd="0" presId="urn:microsoft.com/office/officeart/2005/8/layout/hierarchy4"/>
    <dgm:cxn modelId="{9310F325-3F5C-4EA6-90B5-5E5B2BB8D9AE}" type="presParOf" srcId="{61DA2654-5313-4BE7-A40A-D7BB14126DE6}" destId="{09966ED6-DD6A-40A5-99A6-8D47C074AA12}" srcOrd="0" destOrd="0" presId="urn:microsoft.com/office/officeart/2005/8/layout/hierarchy4"/>
    <dgm:cxn modelId="{FA3875F2-E2D1-41D3-9555-EAABFEDD45BC}" type="presParOf" srcId="{61DA2654-5313-4BE7-A40A-D7BB14126DE6}" destId="{73A03F9E-3B6A-4D12-B53C-E924E4B94A37}" srcOrd="1" destOrd="0" presId="urn:microsoft.com/office/officeart/2005/8/layout/hierarchy4"/>
    <dgm:cxn modelId="{75D9859F-0B79-4759-8DAD-AB9F78554637}" type="presParOf" srcId="{61DA2654-5313-4BE7-A40A-D7BB14126DE6}" destId="{CA2245E6-01C0-4A59-BE6E-D8A0029CAE07}" srcOrd="2" destOrd="0" presId="urn:microsoft.com/office/officeart/2005/8/layout/hierarchy4"/>
    <dgm:cxn modelId="{E3575B09-350F-4504-A161-31BD587C6E06}" type="presParOf" srcId="{CA2245E6-01C0-4A59-BE6E-D8A0029CAE07}" destId="{322E444C-E2E6-4B2D-8716-2C6C38E2D415}" srcOrd="0" destOrd="0" presId="urn:microsoft.com/office/officeart/2005/8/layout/hierarchy4"/>
    <dgm:cxn modelId="{6D0EB256-E078-4F91-951C-9794995017D1}" type="presParOf" srcId="{322E444C-E2E6-4B2D-8716-2C6C38E2D415}" destId="{A253D556-2E69-4C01-A899-F078A3BE9D9F}" srcOrd="0" destOrd="0" presId="urn:microsoft.com/office/officeart/2005/8/layout/hierarchy4"/>
    <dgm:cxn modelId="{D99945A6-1668-48BA-8E4A-7F8DB9CDCA5D}" type="presParOf" srcId="{322E444C-E2E6-4B2D-8716-2C6C38E2D415}" destId="{BAF40CE6-11BA-4E2B-B820-188D3695A00D}" srcOrd="1" destOrd="0" presId="urn:microsoft.com/office/officeart/2005/8/layout/hierarchy4"/>
    <dgm:cxn modelId="{94AEC660-C9E0-49A4-AEE5-DDEF7B894D5A}" type="presParOf" srcId="{CA2245E6-01C0-4A59-BE6E-D8A0029CAE07}" destId="{28E4724F-DE51-4ECC-A004-F2C75C088E6C}" srcOrd="1" destOrd="0" presId="urn:microsoft.com/office/officeart/2005/8/layout/hierarchy4"/>
    <dgm:cxn modelId="{67BC24AA-B662-42D3-96BE-4D01C238703D}" type="presParOf" srcId="{CA2245E6-01C0-4A59-BE6E-D8A0029CAE07}" destId="{3A5117C8-0B36-45EE-A56D-60C5193D146E}" srcOrd="2" destOrd="0" presId="urn:microsoft.com/office/officeart/2005/8/layout/hierarchy4"/>
    <dgm:cxn modelId="{D54BD7DD-74AA-4E98-B252-BBE9ADA3B5DC}" type="presParOf" srcId="{3A5117C8-0B36-45EE-A56D-60C5193D146E}" destId="{E18A658A-ADAB-4A72-8D11-3978D42B6502}" srcOrd="0" destOrd="0" presId="urn:microsoft.com/office/officeart/2005/8/layout/hierarchy4"/>
    <dgm:cxn modelId="{E268055E-31B4-483B-A11E-1DDE796DEACB}" type="presParOf" srcId="{3A5117C8-0B36-45EE-A56D-60C5193D146E}" destId="{D485B125-76B7-4A93-BBA7-1AF52CBE8549}" srcOrd="1" destOrd="0" presId="urn:microsoft.com/office/officeart/2005/8/layout/hierarchy4"/>
    <dgm:cxn modelId="{B73DC9D2-0774-4B2F-A7A3-9C70989F0B9C}" type="presParOf" srcId="{981C1081-2422-46CC-A03C-9AA45E0A2569}" destId="{ED179E4C-A7BA-46EA-84B1-0C63027F6B87}" srcOrd="1" destOrd="0" presId="urn:microsoft.com/office/officeart/2005/8/layout/hierarchy4"/>
    <dgm:cxn modelId="{8022B430-80B2-4A6A-AAB7-A195ACBEF915}" type="presParOf" srcId="{981C1081-2422-46CC-A03C-9AA45E0A2569}" destId="{98A3E401-CAB6-4462-8B4D-11631981F220}" srcOrd="2" destOrd="0" presId="urn:microsoft.com/office/officeart/2005/8/layout/hierarchy4"/>
    <dgm:cxn modelId="{05DCC186-9302-4EA8-A995-128BA80E2B80}" type="presParOf" srcId="{98A3E401-CAB6-4462-8B4D-11631981F220}" destId="{20559D2D-F563-482D-9148-E0D806349122}" srcOrd="0" destOrd="0" presId="urn:microsoft.com/office/officeart/2005/8/layout/hierarchy4"/>
    <dgm:cxn modelId="{5AA356B1-261E-4ED2-B66A-71044318B73E}" type="presParOf" srcId="{98A3E401-CAB6-4462-8B4D-11631981F220}" destId="{FFBDD664-A7BF-4B33-8190-0A1C2835F12C}" srcOrd="1" destOrd="0" presId="urn:microsoft.com/office/officeart/2005/8/layout/hierarchy4"/>
    <dgm:cxn modelId="{2FA649F4-06F0-46A2-A018-739110257161}" type="presParOf" srcId="{98A3E401-CAB6-4462-8B4D-11631981F220}" destId="{7740940B-C20F-47E7-BADF-458DBD193604}" srcOrd="2" destOrd="0" presId="urn:microsoft.com/office/officeart/2005/8/layout/hierarchy4"/>
    <dgm:cxn modelId="{D22E6A53-36EC-48B2-87F8-9FC09051673B}" type="presParOf" srcId="{7740940B-C20F-47E7-BADF-458DBD193604}" destId="{092BF306-840A-4359-AFF7-64DDC5391912}" srcOrd="0" destOrd="0" presId="urn:microsoft.com/office/officeart/2005/8/layout/hierarchy4"/>
    <dgm:cxn modelId="{8F891529-F03F-4AF8-A249-AD80E9C88484}" type="presParOf" srcId="{092BF306-840A-4359-AFF7-64DDC5391912}" destId="{B0B2F0E8-DA26-477E-A9EE-12040CD72A36}" srcOrd="0" destOrd="0" presId="urn:microsoft.com/office/officeart/2005/8/layout/hierarchy4"/>
    <dgm:cxn modelId="{50B5B1A9-25AA-4C25-9CDF-925D9909248B}" type="presParOf" srcId="{092BF306-840A-4359-AFF7-64DDC5391912}" destId="{E5A1EFC5-F046-4B44-9EC7-C2E3E36473E2}" srcOrd="1" destOrd="0" presId="urn:microsoft.com/office/officeart/2005/8/layout/hierarchy4"/>
    <dgm:cxn modelId="{717B8E23-7CBD-48BC-8C68-9CBDF34CA47A}" type="presParOf" srcId="{7740940B-C20F-47E7-BADF-458DBD193604}" destId="{2EA53617-7A56-454E-A7F0-2334B0F98AED}" srcOrd="1" destOrd="0" presId="urn:microsoft.com/office/officeart/2005/8/layout/hierarchy4"/>
    <dgm:cxn modelId="{11C8DE7C-7C9B-46E2-9622-E14391E09A9B}" type="presParOf" srcId="{7740940B-C20F-47E7-BADF-458DBD193604}" destId="{56BC644F-78D8-44BA-B229-95473273EC39}" srcOrd="2" destOrd="0" presId="urn:microsoft.com/office/officeart/2005/8/layout/hierarchy4"/>
    <dgm:cxn modelId="{692A0B46-BA49-4A19-883E-F6C338907FAC}" type="presParOf" srcId="{56BC644F-78D8-44BA-B229-95473273EC39}" destId="{1A84F7D5-99E1-4F55-B95F-CFF47160E270}" srcOrd="0" destOrd="0" presId="urn:microsoft.com/office/officeart/2005/8/layout/hierarchy4"/>
    <dgm:cxn modelId="{0C12308F-AB91-4462-81BE-1898F2191082}" type="presParOf" srcId="{56BC644F-78D8-44BA-B229-95473273EC39}" destId="{A464A1F1-4208-4957-A4C0-0DA233530E6E}" srcOrd="1" destOrd="0" presId="urn:microsoft.com/office/officeart/2005/8/layout/hierarchy4"/>
    <dgm:cxn modelId="{B908A693-3E29-4193-B2A6-45BDB319F0DD}" type="presParOf" srcId="{7740940B-C20F-47E7-BADF-458DBD193604}" destId="{D44BE95C-6ECE-4D27-A9AC-4D96DDC84B6B}" srcOrd="3" destOrd="0" presId="urn:microsoft.com/office/officeart/2005/8/layout/hierarchy4"/>
    <dgm:cxn modelId="{00BA8085-197D-444D-A2C9-02D44817659E}" type="presParOf" srcId="{7740940B-C20F-47E7-BADF-458DBD193604}" destId="{6A640D43-4B3B-42C9-AF3A-90AD6F8F7A6E}" srcOrd="4" destOrd="0" presId="urn:microsoft.com/office/officeart/2005/8/layout/hierarchy4"/>
    <dgm:cxn modelId="{0136DE39-59A8-4854-8182-7CF209CE82EF}" type="presParOf" srcId="{6A640D43-4B3B-42C9-AF3A-90AD6F8F7A6E}" destId="{9055AD33-E4A5-4588-8B09-78543286AC78}" srcOrd="0" destOrd="0" presId="urn:microsoft.com/office/officeart/2005/8/layout/hierarchy4"/>
    <dgm:cxn modelId="{450E50E9-7059-4C54-8495-5512ABFC4991}" type="presParOf" srcId="{6A640D43-4B3B-42C9-AF3A-90AD6F8F7A6E}" destId="{5B1ACBF0-4953-4998-9EE2-DD5071CBE61D}"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3FB46-9A26-4B78-A746-4CE16FE22460}">
      <dsp:nvSpPr>
        <dsp:cNvPr id="0" name=""/>
        <dsp:cNvSpPr/>
      </dsp:nvSpPr>
      <dsp:spPr>
        <a:xfrm>
          <a:off x="5456" y="0"/>
          <a:ext cx="7385943" cy="762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Objective</a:t>
          </a:r>
          <a:endParaRPr lang="en-US" sz="3400" kern="1200" dirty="0"/>
        </a:p>
      </dsp:txBody>
      <dsp:txXfrm>
        <a:off x="27796" y="22340"/>
        <a:ext cx="7341263" cy="718064"/>
      </dsp:txXfrm>
    </dsp:sp>
    <dsp:sp modelId="{A28FCED5-0EAF-477B-BE8A-9F52AE43556E}">
      <dsp:nvSpPr>
        <dsp:cNvPr id="0" name=""/>
        <dsp:cNvSpPr/>
      </dsp:nvSpPr>
      <dsp:spPr>
        <a:xfrm>
          <a:off x="2728" y="888627"/>
          <a:ext cx="3544118" cy="76274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solidFill>
                <a:schemeClr val="tx1"/>
              </a:solidFill>
            </a:rPr>
            <a:t>Confusion</a:t>
          </a:r>
          <a:endParaRPr lang="en-US" sz="3400" kern="1200" dirty="0">
            <a:solidFill>
              <a:schemeClr val="tx1"/>
            </a:solidFill>
          </a:endParaRPr>
        </a:p>
      </dsp:txBody>
      <dsp:txXfrm>
        <a:off x="25068" y="910967"/>
        <a:ext cx="3499438" cy="718064"/>
      </dsp:txXfrm>
    </dsp:sp>
    <dsp:sp modelId="{355D9D92-5CFE-440D-83AC-B9FA04C5DA18}">
      <dsp:nvSpPr>
        <dsp:cNvPr id="0" name=""/>
        <dsp:cNvSpPr/>
      </dsp:nvSpPr>
      <dsp:spPr>
        <a:xfrm>
          <a:off x="2728" y="1775668"/>
          <a:ext cx="3544118" cy="76274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Making the relationship between the plaintext and ciphertext as complex as possible</a:t>
          </a:r>
          <a:endParaRPr lang="en-US" sz="1500" kern="1200" dirty="0" smtClean="0"/>
        </a:p>
      </dsp:txBody>
      <dsp:txXfrm>
        <a:off x="25068" y="1798008"/>
        <a:ext cx="3499438" cy="718064"/>
      </dsp:txXfrm>
    </dsp:sp>
    <dsp:sp modelId="{A58E3C45-D020-44C3-991A-15F5B432730C}">
      <dsp:nvSpPr>
        <dsp:cNvPr id="0" name=""/>
        <dsp:cNvSpPr/>
      </dsp:nvSpPr>
      <dsp:spPr>
        <a:xfrm>
          <a:off x="3844552" y="888627"/>
          <a:ext cx="3544118" cy="76274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smtClean="0">
              <a:solidFill>
                <a:schemeClr val="tx1"/>
              </a:solidFill>
            </a:rPr>
            <a:t>Diffusion</a:t>
          </a:r>
          <a:endParaRPr lang="en-US" sz="3400" kern="1200" dirty="0" smtClean="0">
            <a:solidFill>
              <a:schemeClr val="tx1"/>
            </a:solidFill>
          </a:endParaRPr>
        </a:p>
      </dsp:txBody>
      <dsp:txXfrm>
        <a:off x="3866892" y="910967"/>
        <a:ext cx="3499438" cy="718064"/>
      </dsp:txXfrm>
    </dsp:sp>
    <dsp:sp modelId="{A7D0BF52-AE47-4763-BF20-9AFE25EB453A}">
      <dsp:nvSpPr>
        <dsp:cNvPr id="0" name=""/>
        <dsp:cNvSpPr/>
      </dsp:nvSpPr>
      <dsp:spPr>
        <a:xfrm>
          <a:off x="3844552" y="1775668"/>
          <a:ext cx="3544118" cy="76274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Spreading the impact of a change in one bit of the plaintext to all bits in the ciphertext</a:t>
          </a:r>
          <a:endParaRPr lang="en-US" sz="1500" kern="1200" dirty="0" smtClean="0"/>
        </a:p>
      </dsp:txBody>
      <dsp:txXfrm>
        <a:off x="3866892" y="1798008"/>
        <a:ext cx="3499438" cy="7180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E32C76-B78A-4125-956B-9F024DC8A659}">
      <dsp:nvSpPr>
        <dsp:cNvPr id="0" name=""/>
        <dsp:cNvSpPr/>
      </dsp:nvSpPr>
      <dsp:spPr>
        <a:xfrm>
          <a:off x="848" y="829"/>
          <a:ext cx="7389703" cy="12680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r>
            <a:rPr lang="en-US" sz="5400" kern="1200" dirty="0" smtClean="0"/>
            <a:t>Encryption Operations</a:t>
          </a:r>
          <a:endParaRPr lang="en-US" sz="5400" kern="1200" dirty="0"/>
        </a:p>
      </dsp:txBody>
      <dsp:txXfrm>
        <a:off x="37987" y="37968"/>
        <a:ext cx="7315425" cy="1193737"/>
      </dsp:txXfrm>
    </dsp:sp>
    <dsp:sp modelId="{09966ED6-DD6A-40A5-99A6-8D47C074AA12}">
      <dsp:nvSpPr>
        <dsp:cNvPr id="0" name=""/>
        <dsp:cNvSpPr/>
      </dsp:nvSpPr>
      <dsp:spPr>
        <a:xfrm>
          <a:off x="848" y="1397992"/>
          <a:ext cx="2896309" cy="12680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Substitution</a:t>
          </a:r>
          <a:endParaRPr lang="en-US" sz="3600" kern="1200" dirty="0"/>
        </a:p>
      </dsp:txBody>
      <dsp:txXfrm>
        <a:off x="37987" y="1435131"/>
        <a:ext cx="2822031" cy="1193737"/>
      </dsp:txXfrm>
    </dsp:sp>
    <dsp:sp modelId="{A253D556-2E69-4C01-A899-F078A3BE9D9F}">
      <dsp:nvSpPr>
        <dsp:cNvPr id="0" name=""/>
        <dsp:cNvSpPr/>
      </dsp:nvSpPr>
      <dsp:spPr>
        <a:xfrm>
          <a:off x="848" y="2795155"/>
          <a:ext cx="1418369" cy="12680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Specifying the output for each input</a:t>
          </a:r>
          <a:endParaRPr lang="en-US" sz="1600" kern="1200" dirty="0"/>
        </a:p>
      </dsp:txBody>
      <dsp:txXfrm>
        <a:off x="37987" y="2832294"/>
        <a:ext cx="1344091" cy="1193737"/>
      </dsp:txXfrm>
    </dsp:sp>
    <dsp:sp modelId="{E18A658A-ADAB-4A72-8D11-3978D42B6502}">
      <dsp:nvSpPr>
        <dsp:cNvPr id="0" name=""/>
        <dsp:cNvSpPr/>
      </dsp:nvSpPr>
      <dsp:spPr>
        <a:xfrm>
          <a:off x="1478788" y="2795155"/>
          <a:ext cx="1418369" cy="12680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Generates confusion</a:t>
          </a:r>
          <a:endParaRPr lang="en-US" sz="1600" kern="1200" dirty="0"/>
        </a:p>
      </dsp:txBody>
      <dsp:txXfrm>
        <a:off x="1515927" y="2832294"/>
        <a:ext cx="1344091" cy="1193737"/>
      </dsp:txXfrm>
    </dsp:sp>
    <dsp:sp modelId="{20559D2D-F563-482D-9148-E0D806349122}">
      <dsp:nvSpPr>
        <dsp:cNvPr id="0" name=""/>
        <dsp:cNvSpPr/>
      </dsp:nvSpPr>
      <dsp:spPr>
        <a:xfrm>
          <a:off x="3016301" y="1397992"/>
          <a:ext cx="4374250" cy="12680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Permutation</a:t>
          </a:r>
          <a:endParaRPr lang="en-US" sz="3600" kern="1200" dirty="0"/>
        </a:p>
      </dsp:txBody>
      <dsp:txXfrm>
        <a:off x="3053440" y="1435131"/>
        <a:ext cx="4299972" cy="1193737"/>
      </dsp:txXfrm>
    </dsp:sp>
    <dsp:sp modelId="{B0B2F0E8-DA26-477E-A9EE-12040CD72A36}">
      <dsp:nvSpPr>
        <dsp:cNvPr id="0" name=""/>
        <dsp:cNvSpPr/>
      </dsp:nvSpPr>
      <dsp:spPr>
        <a:xfrm>
          <a:off x="3016301" y="2795155"/>
          <a:ext cx="1418369" cy="12680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Specifying the output position of each input bit</a:t>
          </a:r>
          <a:endParaRPr lang="en-US" sz="1600" kern="1200" dirty="0"/>
        </a:p>
      </dsp:txBody>
      <dsp:txXfrm>
        <a:off x="3053440" y="2832294"/>
        <a:ext cx="1344091" cy="1193737"/>
      </dsp:txXfrm>
    </dsp:sp>
    <dsp:sp modelId="{1A84F7D5-99E1-4F55-B95F-CFF47160E270}">
      <dsp:nvSpPr>
        <dsp:cNvPr id="0" name=""/>
        <dsp:cNvSpPr/>
      </dsp:nvSpPr>
      <dsp:spPr>
        <a:xfrm>
          <a:off x="4494241" y="2795155"/>
          <a:ext cx="1418369" cy="12680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t>Diffuses the confusion generated by substitution</a:t>
          </a:r>
          <a:endParaRPr lang="en-US" sz="1600" kern="1200" dirty="0"/>
        </a:p>
      </dsp:txBody>
      <dsp:txXfrm>
        <a:off x="4531380" y="2832294"/>
        <a:ext cx="1344091" cy="1193737"/>
      </dsp:txXfrm>
    </dsp:sp>
    <dsp:sp modelId="{9055AD33-E4A5-4588-8B09-78543286AC78}">
      <dsp:nvSpPr>
        <dsp:cNvPr id="0" name=""/>
        <dsp:cNvSpPr/>
      </dsp:nvSpPr>
      <dsp:spPr>
        <a:xfrm>
          <a:off x="5972182" y="2795155"/>
          <a:ext cx="1418369" cy="12680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t>Prevents exploitation by specially crafted inputs</a:t>
          </a:r>
          <a:endParaRPr lang="en-US" sz="1600" kern="1200" dirty="0"/>
        </a:p>
      </dsp:txBody>
      <dsp:txXfrm>
        <a:off x="6009321" y="2832294"/>
        <a:ext cx="1344091" cy="119373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5BFE73-0FA6-495C-82B3-C3E7FD76E1DB}" type="datetimeFigureOut">
              <a:rPr lang="en-US" smtClean="0"/>
              <a:t>2/15/2017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F1FBC0-CF35-4085-B8FE-571EA1201402}" type="slidenum">
              <a:rPr lang="en-US" smtClean="0"/>
              <a:t>‹#›</a:t>
            </a:fld>
            <a:endParaRPr lang="en-US"/>
          </a:p>
        </p:txBody>
      </p:sp>
    </p:spTree>
    <p:extLst>
      <p:ext uri="{BB962C8B-B14F-4D97-AF65-F5344CB8AC3E}">
        <p14:creationId xmlns:p14="http://schemas.microsoft.com/office/powerpoint/2010/main" val="2900700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16</a:t>
            </a:fld>
            <a:endParaRPr lang="en-US"/>
          </a:p>
        </p:txBody>
      </p:sp>
    </p:spTree>
    <p:extLst>
      <p:ext uri="{BB962C8B-B14F-4D97-AF65-F5344CB8AC3E}">
        <p14:creationId xmlns:p14="http://schemas.microsoft.com/office/powerpoint/2010/main" val="935273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24</a:t>
            </a:fld>
            <a:endParaRPr lang="en-US"/>
          </a:p>
        </p:txBody>
      </p:sp>
    </p:spTree>
    <p:extLst>
      <p:ext uri="{BB962C8B-B14F-4D97-AF65-F5344CB8AC3E}">
        <p14:creationId xmlns:p14="http://schemas.microsoft.com/office/powerpoint/2010/main" val="3367060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39</a:t>
            </a:fld>
            <a:endParaRPr lang="en-US"/>
          </a:p>
        </p:txBody>
      </p:sp>
    </p:spTree>
    <p:extLst>
      <p:ext uri="{BB962C8B-B14F-4D97-AF65-F5344CB8AC3E}">
        <p14:creationId xmlns:p14="http://schemas.microsoft.com/office/powerpoint/2010/main" val="692044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56944" y="2130425"/>
            <a:ext cx="7086600" cy="1470025"/>
          </a:xfrm>
        </p:spPr>
        <p:txBody>
          <a:bodyPr/>
          <a:lstStyle>
            <a:lvl1pPr algn="l">
              <a:defRPr baseline="0"/>
            </a:lvl1pPr>
          </a:lstStyle>
          <a:p>
            <a:r>
              <a:rPr lang="en-US" dirty="0" smtClean="0"/>
              <a:t>Title Page</a:t>
            </a:r>
            <a:endParaRPr lang="en-US" dirty="0"/>
          </a:p>
        </p:txBody>
      </p:sp>
      <p:sp>
        <p:nvSpPr>
          <p:cNvPr id="3" name="Subtitle 2"/>
          <p:cNvSpPr>
            <a:spLocks noGrp="1"/>
          </p:cNvSpPr>
          <p:nvPr>
            <p:ph type="subTitle" idx="1" hasCustomPrompt="1"/>
          </p:nvPr>
        </p:nvSpPr>
        <p:spPr>
          <a:xfrm>
            <a:off x="1156944" y="3617880"/>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
        <p:nvSpPr>
          <p:cNvPr id="4" name="Date Placeholder 3"/>
          <p:cNvSpPr>
            <a:spLocks noGrp="1"/>
          </p:cNvSpPr>
          <p:nvPr>
            <p:ph type="dt" sz="half" idx="10"/>
          </p:nvPr>
        </p:nvSpPr>
        <p:spPr>
          <a:xfrm>
            <a:off x="457200" y="6463678"/>
            <a:ext cx="2133600" cy="365125"/>
          </a:xfrm>
        </p:spPr>
        <p:txBody>
          <a:bodyPr/>
          <a:lstStyle>
            <a:lvl1pPr>
              <a:defRPr sz="900"/>
            </a:lvl1pPr>
          </a:lstStyle>
          <a:p>
            <a:fld id="{861769CD-7444-4220-992C-B1BBD7B6CCA7}" type="datetime1">
              <a:rPr lang="en-US" smtClean="0"/>
              <a:t>2/15/2017</a:t>
            </a:fld>
            <a:endParaRPr lang="en-US"/>
          </a:p>
        </p:txBody>
      </p:sp>
      <p:sp>
        <p:nvSpPr>
          <p:cNvPr id="5" name="Footer Placeholder 4"/>
          <p:cNvSpPr>
            <a:spLocks noGrp="1"/>
          </p:cNvSpPr>
          <p:nvPr>
            <p:ph type="ftr" sz="quarter" idx="11"/>
          </p:nvPr>
        </p:nvSpPr>
        <p:spPr>
          <a:xfrm>
            <a:off x="3124200" y="6463678"/>
            <a:ext cx="2895600" cy="365125"/>
          </a:xfrm>
        </p:spPr>
        <p:txBody>
          <a:bodyPr/>
          <a:lstStyle>
            <a:lvl1pPr>
              <a:defRPr sz="1000"/>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5795EA-6F76-4702-BB36-9BCD5A46A672}"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829001"/>
            <a:ext cx="5486400" cy="3898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E0DADA-D1F4-48C6-AF80-A1EA29D23701}" type="datetime1">
              <a:rPr lang="en-US" smtClean="0"/>
              <a:t>2/15/2017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smtClean="0"/>
              <a:t>Title Page</a:t>
            </a:r>
            <a:endParaRPr lang="en-US" dirty="0"/>
          </a:p>
        </p:txBody>
      </p:sp>
      <p:sp>
        <p:nvSpPr>
          <p:cNvPr id="3" name="Subtitle 2"/>
          <p:cNvSpPr>
            <a:spLocks noGrp="1"/>
          </p:cNvSpPr>
          <p:nvPr>
            <p:ph type="subTitle" idx="1" hasCustomPrompt="1"/>
          </p:nvPr>
        </p:nvSpPr>
        <p:spPr>
          <a:xfrm>
            <a:off x="457200" y="2865437"/>
            <a:ext cx="6400800"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7018" y="1654685"/>
            <a:ext cx="7169782" cy="1143000"/>
          </a:xfrm>
        </p:spPr>
        <p:txBody>
          <a:bodyPr/>
          <a:lstStyle>
            <a:lvl1pPr>
              <a:defRPr>
                <a:solidFill>
                  <a:schemeClr val="bg1"/>
                </a:solidFill>
              </a:defRPr>
            </a:lvl1pPr>
          </a:lstStyle>
          <a:p>
            <a:r>
              <a:rPr lang="en-US" dirty="0" smtClean="0"/>
              <a:t>Title Page</a:t>
            </a:r>
            <a:endParaRPr lang="en-US" dirty="0"/>
          </a:p>
        </p:txBody>
      </p:sp>
      <p:sp>
        <p:nvSpPr>
          <p:cNvPr id="3" name="Subtitle 2"/>
          <p:cNvSpPr>
            <a:spLocks noGrp="1"/>
          </p:cNvSpPr>
          <p:nvPr>
            <p:ph type="subTitle" idx="1" hasCustomPrompt="1"/>
          </p:nvPr>
        </p:nvSpPr>
        <p:spPr>
          <a:xfrm>
            <a:off x="1517018" y="2865437"/>
            <a:ext cx="5340982"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457200" y="751318"/>
            <a:ext cx="5275828" cy="1565242"/>
          </a:xfrm>
        </p:spPr>
        <p:txBody>
          <a:bodyPr/>
          <a:lstStyle>
            <a:lvl1pPr>
              <a:defRPr>
                <a:solidFill>
                  <a:schemeClr val="accent3"/>
                </a:solidFill>
              </a:defRPr>
            </a:lvl1pPr>
          </a:lstStyle>
          <a:p>
            <a:r>
              <a:rPr lang="en-US" smtClean="0"/>
              <a:t>Click to edit Master title style</a:t>
            </a:r>
            <a:endParaRPr lang="en-US" dirty="0"/>
          </a:p>
        </p:txBody>
      </p:sp>
      <p:sp>
        <p:nvSpPr>
          <p:cNvPr id="5" name="Content Placeholder 2"/>
          <p:cNvSpPr>
            <a:spLocks noGrp="1"/>
          </p:cNvSpPr>
          <p:nvPr>
            <p:ph idx="1"/>
          </p:nvPr>
        </p:nvSpPr>
        <p:spPr>
          <a:xfrm>
            <a:off x="457200" y="2513333"/>
            <a:ext cx="5275828" cy="3612830"/>
          </a:xfrm>
        </p:spPr>
        <p:txBody>
          <a:bodyPr/>
          <a:lstStyle>
            <a:lvl1pPr>
              <a:defRPr>
                <a:solidFill>
                  <a:schemeClr val="bg1"/>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smtClean="0"/>
              <a:t>Title Page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51318"/>
            <a:ext cx="5275828" cy="156524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2513333"/>
            <a:ext cx="5275828" cy="36128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5CC8DB-615A-41FE-ABE9-4AC5A2B0565C}" type="datetime1">
              <a:rPr lang="en-US" smtClean="0"/>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0800" y="1023327"/>
            <a:ext cx="6290474" cy="576873"/>
          </a:xfrm>
        </p:spPr>
        <p:txBody>
          <a:bodyPr>
            <a:noAutofit/>
          </a:bodyPr>
          <a:lstStyle>
            <a:lvl1pPr>
              <a:defRPr sz="3600"/>
            </a:lvl1pPr>
          </a:lstStyle>
          <a:p>
            <a:r>
              <a:rPr lang="en-US" smtClean="0"/>
              <a:t>Click to edit Master title style</a:t>
            </a:r>
            <a:endParaRPr lang="en-US" dirty="0"/>
          </a:p>
        </p:txBody>
      </p:sp>
      <p:sp>
        <p:nvSpPr>
          <p:cNvPr id="4" name="Content Placeholder 3"/>
          <p:cNvSpPr>
            <a:spLocks noGrp="1"/>
          </p:cNvSpPr>
          <p:nvPr>
            <p:ph sz="half" idx="2"/>
          </p:nvPr>
        </p:nvSpPr>
        <p:spPr>
          <a:xfrm>
            <a:off x="2628900" y="2352336"/>
            <a:ext cx="4038600" cy="37738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15FEBB5-C298-4536-A28D-96BB862C96F1}" type="datetime1">
              <a:rPr lang="en-US" smtClean="0"/>
              <a:t>2/15/2017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2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3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2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738834963"/>
      </p:ext>
    </p:extLst>
  </p:cSld>
  <p:clrMapOvr>
    <a:masterClrMapping/>
  </p:clrMapOvr>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2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911928057"/>
      </p:ext>
    </p:extLst>
  </p:cSld>
  <p:clrMapOvr>
    <a:masterClrMapping/>
  </p:clrMapOvr>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cxnSp>
        <p:nvCxnSpPr>
          <p:cNvPr id="5" name="Straight Connector 4"/>
          <p:cNvCxnSpPr/>
          <p:nvPr userDrawn="1"/>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endParaRPr lang="en-US" sz="3200" b="1" dirty="0">
              <a:solidFill>
                <a:schemeClr val="accent1">
                  <a:lumMod val="75000"/>
                </a:schemeClr>
              </a:solidFill>
            </a:endParaRPr>
          </a:p>
        </p:txBody>
      </p:sp>
    </p:spTree>
    <p:extLst>
      <p:ext uri="{BB962C8B-B14F-4D97-AF65-F5344CB8AC3E}">
        <p14:creationId xmlns:p14="http://schemas.microsoft.com/office/powerpoint/2010/main" val="31278186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6EFDE5-F166-405C-A8AD-EE42EAC31CFF}" type="datetime1">
              <a:rPr lang="en-US" smtClean="0"/>
              <a:t>2/15/2017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EE8BEC-6F4E-4AE3-BDA7-AA726C558205}" type="datetime1">
              <a:rPr lang="en-US" smtClean="0"/>
              <a:t>2/15/2017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9"/>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71406"/>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accent6"/>
                </a:solidFill>
              </a:defRPr>
            </a:lvl1pPr>
          </a:lstStyle>
          <a:p>
            <a:fld id="{815FEBB5-C298-4536-A28D-96BB862C96F1}" type="datetime1">
              <a:rPr lang="en-US" smtClean="0"/>
              <a:t>2/15/2017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accent6"/>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000">
                <a:solidFill>
                  <a:schemeClr val="accent6"/>
                </a:solidFill>
              </a:defRPr>
            </a:lvl1pPr>
          </a:lstStyle>
          <a:p>
            <a:fld id="{B92A50E9-E5F6-4F1F-91E8-37824CF40063}" type="slidenum">
              <a:rPr lang="en-US" smtClean="0"/>
              <a:t>‹#›</a:t>
            </a:fld>
            <a:endParaRPr lang="en-US"/>
          </a:p>
        </p:txBody>
      </p:sp>
      <p:pic>
        <p:nvPicPr>
          <p:cNvPr id="138242" name="Picture 2"/>
          <p:cNvPicPr>
            <a:picLocks noChangeAspect="1" noChangeArrowheads="1"/>
          </p:cNvPicPr>
          <p:nvPr/>
        </p:nvPicPr>
        <p:blipFill>
          <a:blip r:embed="rId50"/>
          <a:srcRect/>
          <a:stretch>
            <a:fillRect/>
          </a:stretch>
        </p:blipFill>
        <p:spPr bwMode="auto">
          <a:xfrm>
            <a:off x="6585852" y="6174207"/>
            <a:ext cx="1455058" cy="53483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8" r:id="rId47"/>
  </p:sldLayoutIdLst>
  <p:hf hdr="0" ft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19.xml"/><Relationship Id="rId6" Type="http://schemas.openxmlformats.org/officeDocument/2006/relationships/image" Target="../media/image30.png"/><Relationship Id="rId11" Type="http://schemas.openxmlformats.org/officeDocument/2006/relationships/hyperlink" Target="https://techcrunch.com/2016/01/16/isis-app/" TargetMode="External"/><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0201" y="1314801"/>
            <a:ext cx="7997371" cy="1704178"/>
          </a:xfrm>
        </p:spPr>
        <p:txBody>
          <a:bodyPr>
            <a:normAutofit/>
          </a:bodyPr>
          <a:lstStyle/>
          <a:p>
            <a:r>
              <a:rPr lang="en-US" sz="3600" b="1" dirty="0" smtClean="0"/>
              <a:t>IT-648</a:t>
            </a:r>
            <a:r>
              <a:rPr lang="en-US" sz="4000" dirty="0" smtClean="0"/>
              <a:t>: IT Risk Management</a:t>
            </a:r>
            <a:endParaRPr lang="en-US" sz="4000" dirty="0"/>
          </a:p>
        </p:txBody>
      </p:sp>
      <p:sp>
        <p:nvSpPr>
          <p:cNvPr id="4" name="Subtitle 3"/>
          <p:cNvSpPr>
            <a:spLocks noGrp="1"/>
          </p:cNvSpPr>
          <p:nvPr>
            <p:ph type="subTitle" idx="1"/>
          </p:nvPr>
        </p:nvSpPr>
        <p:spPr>
          <a:xfrm>
            <a:off x="910201" y="3882955"/>
            <a:ext cx="6400800" cy="1752600"/>
          </a:xfrm>
        </p:spPr>
        <p:txBody>
          <a:bodyPr>
            <a:normAutofit/>
          </a:bodyPr>
          <a:lstStyle/>
          <a:p>
            <a:r>
              <a:rPr lang="en-US" sz="2800" dirty="0" smtClean="0"/>
              <a:t>Week </a:t>
            </a:r>
            <a:r>
              <a:rPr lang="en-US" sz="2800" dirty="0" smtClean="0"/>
              <a:t>7</a:t>
            </a:r>
            <a:endParaRPr lang="en-US" sz="2800" dirty="0" smtClean="0"/>
          </a:p>
          <a:p>
            <a:r>
              <a:rPr lang="en-US" sz="2800" dirty="0" smtClean="0"/>
              <a:t>Sonja Streuber</a:t>
            </a:r>
            <a:endParaRPr lang="en-US" sz="2800" dirty="0"/>
          </a:p>
        </p:txBody>
      </p:sp>
      <p:pic>
        <p:nvPicPr>
          <p:cNvPr id="5" name="Picture 4" descr="http://www.dhlconsultant.com/wp-content/uploads/2014/10/IT-Security.jpg?quality=100.301507292239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2743200"/>
            <a:ext cx="2933700" cy="2200275"/>
          </a:xfrm>
          <a:prstGeom prst="rect">
            <a:avLst/>
          </a:prstGeom>
          <a:noFill/>
          <a:ln>
            <a:noFill/>
          </a:ln>
        </p:spPr>
      </p:pic>
    </p:spTree>
    <p:extLst>
      <p:ext uri="{BB962C8B-B14F-4D97-AF65-F5344CB8AC3E}">
        <p14:creationId xmlns:p14="http://schemas.microsoft.com/office/powerpoint/2010/main" val="934830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10</a:t>
            </a:fld>
            <a:endParaRPr lang="en-US" dirty="0"/>
          </a:p>
        </p:txBody>
      </p:sp>
      <p:sp>
        <p:nvSpPr>
          <p:cNvPr id="2" name="Title 1"/>
          <p:cNvSpPr>
            <a:spLocks noGrp="1"/>
          </p:cNvSpPr>
          <p:nvPr>
            <p:ph type="title" idx="4294967295"/>
          </p:nvPr>
        </p:nvSpPr>
        <p:spPr>
          <a:xfrm>
            <a:off x="838200" y="838201"/>
            <a:ext cx="7391400" cy="762000"/>
          </a:xfrm>
        </p:spPr>
        <p:txBody>
          <a:bodyPr/>
          <a:lstStyle/>
          <a:p>
            <a:r>
              <a:rPr lang="en-US" dirty="0" smtClean="0"/>
              <a:t>Encryption – requirements</a:t>
            </a:r>
            <a:endParaRPr lang="en-US" dirty="0"/>
          </a:p>
        </p:txBody>
      </p:sp>
      <p:sp>
        <p:nvSpPr>
          <p:cNvPr id="4" name="Content Placeholder 3"/>
          <p:cNvSpPr>
            <a:spLocks noGrp="1"/>
          </p:cNvSpPr>
          <p:nvPr>
            <p:ph sz="quarter" idx="4294967295"/>
          </p:nvPr>
        </p:nvSpPr>
        <p:spPr>
          <a:xfrm>
            <a:off x="838200" y="1676399"/>
            <a:ext cx="8001000" cy="5045075"/>
          </a:xfrm>
        </p:spPr>
        <p:txBody>
          <a:bodyPr>
            <a:noAutofit/>
          </a:bodyPr>
          <a:lstStyle/>
          <a:p>
            <a:r>
              <a:rPr lang="en-US" sz="1800" dirty="0" smtClean="0"/>
              <a:t>Desired properties</a:t>
            </a:r>
          </a:p>
          <a:p>
            <a:pPr lvl="1"/>
            <a:r>
              <a:rPr lang="en-US" sz="1800" dirty="0" smtClean="0"/>
              <a:t>Easy to use for owners &amp; Difficult to break for intruders</a:t>
            </a:r>
          </a:p>
          <a:p>
            <a:r>
              <a:rPr lang="en-US" sz="1800" dirty="0" smtClean="0"/>
              <a:t>Similar to locks</a:t>
            </a:r>
          </a:p>
          <a:p>
            <a:pPr lvl="1"/>
            <a:r>
              <a:rPr lang="en-US" sz="1800" dirty="0" smtClean="0"/>
              <a:t>Need not be perfect or unbreakable</a:t>
            </a:r>
          </a:p>
          <a:p>
            <a:pPr lvl="2"/>
            <a:r>
              <a:rPr lang="en-US" sz="1800" dirty="0" smtClean="0"/>
              <a:t>Only need to deter intruders by drawing the attention of onlookers</a:t>
            </a:r>
          </a:p>
          <a:p>
            <a:r>
              <a:rPr lang="en-US" sz="1800" dirty="0" smtClean="0"/>
              <a:t>In information security</a:t>
            </a:r>
          </a:p>
          <a:p>
            <a:pPr lvl="1"/>
            <a:r>
              <a:rPr lang="en-US" sz="1800" dirty="0" smtClean="0"/>
              <a:t>Ease measured in terms of computational effort</a:t>
            </a:r>
          </a:p>
          <a:p>
            <a:r>
              <a:rPr lang="en-US" sz="1800" dirty="0"/>
              <a:t>Resistance to cryptanalysis</a:t>
            </a:r>
          </a:p>
          <a:p>
            <a:pPr lvl="1"/>
            <a:r>
              <a:rPr lang="en-US" sz="1800" dirty="0"/>
              <a:t>Art of breaking </a:t>
            </a:r>
            <a:r>
              <a:rPr lang="en-US" sz="1800" dirty="0" err="1"/>
              <a:t>ciphertext</a:t>
            </a:r>
            <a:endParaRPr lang="en-US" sz="1800" dirty="0"/>
          </a:p>
          <a:p>
            <a:pPr lvl="1"/>
            <a:r>
              <a:rPr lang="en-US" sz="1800" dirty="0"/>
              <a:t>Can be </a:t>
            </a:r>
            <a:r>
              <a:rPr lang="en-US" sz="1800" dirty="0" smtClean="0"/>
              <a:t>clever:  Need </a:t>
            </a:r>
            <a:r>
              <a:rPr lang="en-US" sz="1800" dirty="0"/>
              <a:t>not understand text to break encryption</a:t>
            </a:r>
          </a:p>
          <a:p>
            <a:r>
              <a:rPr lang="en-US" sz="1800" dirty="0" smtClean="0"/>
              <a:t>E.g</a:t>
            </a:r>
            <a:r>
              <a:rPr lang="en-US" sz="1800" dirty="0"/>
              <a:t>. mono-alphabetic substitution</a:t>
            </a:r>
          </a:p>
          <a:p>
            <a:pPr lvl="1"/>
            <a:r>
              <a:rPr lang="en-US" sz="1800" dirty="0"/>
              <a:t>Using e &gt; t &gt; a &gt; I &gt; o &gt; n &gt; s &gt; h &gt; r &gt; d &gt; l &gt; u</a:t>
            </a:r>
          </a:p>
          <a:p>
            <a:pPr lvl="2"/>
            <a:r>
              <a:rPr lang="en-US" sz="1800" dirty="0"/>
              <a:t>Can be broken in approx. 600 characters</a:t>
            </a:r>
          </a:p>
          <a:p>
            <a:pPr lvl="1"/>
            <a:r>
              <a:rPr lang="en-US" sz="1800" dirty="0"/>
              <a:t>Also guessing probable words</a:t>
            </a:r>
          </a:p>
          <a:p>
            <a:pPr lvl="2"/>
            <a:r>
              <a:rPr lang="en-US" sz="1800" dirty="0"/>
              <a:t>Only about 150 characters are needed</a:t>
            </a:r>
          </a:p>
          <a:p>
            <a:pPr lvl="1"/>
            <a:endParaRPr lang="en-US" sz="1800" dirty="0"/>
          </a:p>
        </p:txBody>
      </p:sp>
    </p:spTree>
    <p:extLst>
      <p:ext uri="{BB962C8B-B14F-4D97-AF65-F5344CB8AC3E}">
        <p14:creationId xmlns:p14="http://schemas.microsoft.com/office/powerpoint/2010/main" val="3062238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11</a:t>
            </a:fld>
            <a:endParaRPr lang="en-US" dirty="0"/>
          </a:p>
        </p:txBody>
      </p:sp>
      <p:sp>
        <p:nvSpPr>
          <p:cNvPr id="2" name="Title 1"/>
          <p:cNvSpPr>
            <a:spLocks noGrp="1"/>
          </p:cNvSpPr>
          <p:nvPr>
            <p:ph type="title" idx="4294967295"/>
          </p:nvPr>
        </p:nvSpPr>
        <p:spPr>
          <a:xfrm>
            <a:off x="838200" y="914400"/>
            <a:ext cx="5275263" cy="715963"/>
          </a:xfrm>
        </p:spPr>
        <p:txBody>
          <a:bodyPr>
            <a:normAutofit fontScale="90000"/>
          </a:bodyPr>
          <a:lstStyle/>
          <a:p>
            <a:r>
              <a:rPr lang="en-US" dirty="0" smtClean="0"/>
              <a:t>Encryption keys</a:t>
            </a:r>
            <a:endParaRPr lang="en-US" dirty="0"/>
          </a:p>
        </p:txBody>
      </p:sp>
      <p:sp>
        <p:nvSpPr>
          <p:cNvPr id="4" name="Content Placeholder 3"/>
          <p:cNvSpPr>
            <a:spLocks noGrp="1"/>
          </p:cNvSpPr>
          <p:nvPr>
            <p:ph sz="quarter" idx="4294967295"/>
          </p:nvPr>
        </p:nvSpPr>
        <p:spPr>
          <a:xfrm>
            <a:off x="914400" y="3220209"/>
            <a:ext cx="7391400" cy="3136141"/>
          </a:xfrm>
        </p:spPr>
        <p:txBody>
          <a:bodyPr>
            <a:noAutofit/>
          </a:bodyPr>
          <a:lstStyle/>
          <a:p>
            <a:r>
              <a:rPr lang="en-US" sz="1800" dirty="0" smtClean="0"/>
              <a:t>Few lock &amp; encryption types</a:t>
            </a:r>
          </a:p>
          <a:p>
            <a:pPr lvl="1"/>
            <a:r>
              <a:rPr lang="en-US" sz="1800" dirty="0" smtClean="0"/>
              <a:t>Need to meet requirements:  Biometric, numeric, keys</a:t>
            </a:r>
          </a:p>
          <a:p>
            <a:r>
              <a:rPr lang="en-US" sz="1800" dirty="0" smtClean="0"/>
              <a:t>How to use limited lock types to secure unlimited number of gates?</a:t>
            </a:r>
          </a:p>
          <a:p>
            <a:pPr lvl="1"/>
            <a:r>
              <a:rPr lang="en-US" sz="1800" dirty="0" smtClean="0"/>
              <a:t>Change keys or combinations</a:t>
            </a:r>
          </a:p>
          <a:p>
            <a:r>
              <a:rPr lang="en-US" sz="1800" dirty="0" smtClean="0"/>
              <a:t>As with physical locks</a:t>
            </a:r>
          </a:p>
          <a:p>
            <a:pPr lvl="1"/>
            <a:r>
              <a:rPr lang="en-US" sz="1800" dirty="0" smtClean="0"/>
              <a:t>Change keys for each use of the same encryption algorithm</a:t>
            </a:r>
          </a:p>
          <a:p>
            <a:r>
              <a:rPr lang="en-US" sz="1800" dirty="0" smtClean="0"/>
              <a:t>Encryption operation basics</a:t>
            </a:r>
          </a:p>
          <a:p>
            <a:pPr lvl="1"/>
            <a:r>
              <a:rPr lang="en-US" sz="1800" dirty="0" smtClean="0"/>
              <a:t>Users with the correct key can easily exchange information</a:t>
            </a:r>
          </a:p>
          <a:p>
            <a:pPr lvl="1"/>
            <a:r>
              <a:rPr lang="en-US" sz="1800" dirty="0" smtClean="0"/>
              <a:t>Eavesdroppers will take a prohibitively long time</a:t>
            </a:r>
          </a:p>
          <a:p>
            <a:pPr lvl="2"/>
            <a:endParaRPr lang="en-US" sz="1800" dirty="0" smtClean="0"/>
          </a:p>
        </p:txBody>
      </p:sp>
      <p:sp>
        <p:nvSpPr>
          <p:cNvPr id="5" name="Rectangle 4"/>
          <p:cNvSpPr/>
          <p:nvPr/>
        </p:nvSpPr>
        <p:spPr>
          <a:xfrm>
            <a:off x="901758" y="1676400"/>
            <a:ext cx="7404042" cy="147732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solidFill>
                  <a:schemeClr val="tx1"/>
                </a:solidFill>
              </a:rPr>
              <a:t>Definitions</a:t>
            </a:r>
          </a:p>
          <a:p>
            <a:pPr marL="285750" indent="-285750">
              <a:buFont typeface="Arial" panose="020B0604020202020204" pitchFamily="34" charset="0"/>
              <a:buChar char="•"/>
            </a:pPr>
            <a:r>
              <a:rPr lang="en-US" dirty="0">
                <a:solidFill>
                  <a:schemeClr val="tx1"/>
                </a:solidFill>
              </a:rPr>
              <a:t>Cryptographic algorithm: Well-defined sequence of steps used to describe cryptographic processes</a:t>
            </a:r>
          </a:p>
          <a:p>
            <a:pPr marL="285750" indent="-285750">
              <a:buFont typeface="Arial" panose="020B0604020202020204" pitchFamily="34" charset="0"/>
              <a:buChar char="•"/>
            </a:pPr>
            <a:r>
              <a:rPr lang="en-US" dirty="0">
                <a:solidFill>
                  <a:schemeClr val="tx1"/>
                </a:solidFill>
              </a:rPr>
              <a:t>Cryptographic key: Sequence of symbols that controls the operations of </a:t>
            </a:r>
            <a:r>
              <a:rPr lang="en-US" dirty="0" err="1">
                <a:solidFill>
                  <a:schemeClr val="tx1"/>
                </a:solidFill>
              </a:rPr>
              <a:t>encipherment</a:t>
            </a:r>
            <a:r>
              <a:rPr lang="en-US" dirty="0">
                <a:solidFill>
                  <a:schemeClr val="tx1"/>
                </a:solidFill>
              </a:rPr>
              <a:t> and decipherment</a:t>
            </a:r>
          </a:p>
        </p:txBody>
      </p:sp>
    </p:spTree>
    <p:extLst>
      <p:ext uri="{BB962C8B-B14F-4D97-AF65-F5344CB8AC3E}">
        <p14:creationId xmlns:p14="http://schemas.microsoft.com/office/powerpoint/2010/main" val="3599199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12</a:t>
            </a:fld>
            <a:endParaRPr lang="en-US" dirty="0"/>
          </a:p>
        </p:txBody>
      </p:sp>
      <p:sp>
        <p:nvSpPr>
          <p:cNvPr id="2" name="Title 1"/>
          <p:cNvSpPr>
            <a:spLocks noGrp="1"/>
          </p:cNvSpPr>
          <p:nvPr>
            <p:ph type="title" idx="4294967295"/>
          </p:nvPr>
        </p:nvSpPr>
        <p:spPr>
          <a:xfrm>
            <a:off x="838200" y="931011"/>
            <a:ext cx="7010400" cy="592989"/>
          </a:xfrm>
        </p:spPr>
        <p:txBody>
          <a:bodyPr>
            <a:normAutofit fontScale="90000"/>
          </a:bodyPr>
          <a:lstStyle/>
          <a:p>
            <a:r>
              <a:rPr lang="en-US" dirty="0" smtClean="0"/>
              <a:t>Encryption key lengths</a:t>
            </a:r>
            <a:endParaRPr lang="en-US" dirty="0"/>
          </a:p>
        </p:txBody>
      </p:sp>
      <p:sp>
        <p:nvSpPr>
          <p:cNvPr id="4" name="Content Placeholder 3"/>
          <p:cNvSpPr>
            <a:spLocks noGrp="1"/>
          </p:cNvSpPr>
          <p:nvPr>
            <p:ph sz="quarter" idx="4294967295"/>
          </p:nvPr>
        </p:nvSpPr>
        <p:spPr>
          <a:xfrm>
            <a:off x="537117" y="1600200"/>
            <a:ext cx="7463883" cy="3505200"/>
          </a:xfrm>
        </p:spPr>
        <p:txBody>
          <a:bodyPr>
            <a:noAutofit/>
          </a:bodyPr>
          <a:lstStyle/>
          <a:p>
            <a:r>
              <a:rPr lang="en-US" sz="1800" dirty="0" smtClean="0"/>
              <a:t>Consider number locks</a:t>
            </a:r>
          </a:p>
          <a:p>
            <a:pPr lvl="1"/>
            <a:r>
              <a:rPr lang="en-US" sz="1800" dirty="0" smtClean="0"/>
              <a:t>Say, user takes 1 second to check one digit</a:t>
            </a:r>
          </a:p>
          <a:p>
            <a:pPr lvl="2"/>
            <a:r>
              <a:rPr lang="en-US" sz="1800" dirty="0" smtClean="0"/>
              <a:t>Expected time to break a 1-digit lock?</a:t>
            </a:r>
          </a:p>
          <a:p>
            <a:pPr lvl="3"/>
            <a:r>
              <a:rPr lang="en-US" sz="1800" dirty="0" smtClean="0"/>
              <a:t>Minimum time – 1 second</a:t>
            </a:r>
          </a:p>
          <a:p>
            <a:pPr lvl="3"/>
            <a:r>
              <a:rPr lang="en-US" sz="1800" dirty="0" smtClean="0"/>
              <a:t>Maximum time – 10 seconds</a:t>
            </a:r>
          </a:p>
          <a:p>
            <a:pPr lvl="3"/>
            <a:r>
              <a:rPr lang="en-US" sz="1800" dirty="0" smtClean="0"/>
              <a:t>Expected time – 5.5 seconds</a:t>
            </a:r>
          </a:p>
          <a:p>
            <a:r>
              <a:rPr lang="en-US" sz="1800" dirty="0" smtClean="0"/>
              <a:t>Typical </a:t>
            </a:r>
            <a:r>
              <a:rPr lang="en-US" sz="1800" dirty="0"/>
              <a:t>locks have 3 – 4 digits</a:t>
            </a:r>
          </a:p>
          <a:p>
            <a:pPr lvl="1"/>
            <a:r>
              <a:rPr lang="en-US" sz="1800" dirty="0"/>
              <a:t>@ 1 second per combination</a:t>
            </a:r>
          </a:p>
          <a:p>
            <a:pPr lvl="2"/>
            <a:r>
              <a:rPr lang="en-US" sz="1800" dirty="0"/>
              <a:t>3 digits</a:t>
            </a:r>
          </a:p>
          <a:p>
            <a:pPr lvl="3"/>
            <a:r>
              <a:rPr lang="en-US" sz="1800" dirty="0"/>
              <a:t>Expected break </a:t>
            </a:r>
            <a:r>
              <a:rPr lang="en-US" sz="1800" dirty="0" smtClean="0"/>
              <a:t>time: 500 </a:t>
            </a:r>
            <a:r>
              <a:rPr lang="en-US" sz="1800" dirty="0"/>
              <a:t>seconds (~ 8 minutes)</a:t>
            </a:r>
          </a:p>
          <a:p>
            <a:pPr lvl="2"/>
            <a:r>
              <a:rPr lang="en-US" sz="1800" dirty="0"/>
              <a:t>4 digits</a:t>
            </a:r>
          </a:p>
          <a:p>
            <a:pPr lvl="3"/>
            <a:r>
              <a:rPr lang="en-US" sz="1800" dirty="0"/>
              <a:t>Expected break </a:t>
            </a:r>
            <a:r>
              <a:rPr lang="en-US" sz="1800" dirty="0" smtClean="0"/>
              <a:t>time: 5000 </a:t>
            </a:r>
            <a:r>
              <a:rPr lang="en-US" sz="1800" dirty="0"/>
              <a:t>seconds (~ 83 minutes)</a:t>
            </a:r>
          </a:p>
          <a:p>
            <a:r>
              <a:rPr lang="en-US" sz="1800" dirty="0" smtClean="0"/>
              <a:t>Real-world </a:t>
            </a:r>
            <a:r>
              <a:rPr lang="en-US" sz="1800" dirty="0"/>
              <a:t>keys have 100’s or 1000’s of digits</a:t>
            </a:r>
          </a:p>
          <a:p>
            <a:pPr lvl="1"/>
            <a:endParaRPr lang="en-US" sz="1800" dirty="0"/>
          </a:p>
        </p:txBody>
      </p:sp>
      <p:pic>
        <p:nvPicPr>
          <p:cNvPr id="5" name="Picture 4"/>
          <p:cNvPicPr>
            <a:picLocks noChangeAspect="1"/>
          </p:cNvPicPr>
          <p:nvPr/>
        </p:nvPicPr>
        <p:blipFill>
          <a:blip r:embed="rId2"/>
          <a:stretch>
            <a:fillRect/>
          </a:stretch>
        </p:blipFill>
        <p:spPr>
          <a:xfrm>
            <a:off x="5367337" y="2774950"/>
            <a:ext cx="3548063" cy="1658406"/>
          </a:xfrm>
          <a:prstGeom prst="rect">
            <a:avLst/>
          </a:prstGeom>
        </p:spPr>
      </p:pic>
      <p:sp>
        <p:nvSpPr>
          <p:cNvPr id="6" name="TextBox 5"/>
          <p:cNvSpPr txBox="1"/>
          <p:nvPr/>
        </p:nvSpPr>
        <p:spPr>
          <a:xfrm>
            <a:off x="6324600" y="2405618"/>
            <a:ext cx="1454244" cy="369332"/>
          </a:xfrm>
          <a:prstGeom prst="rect">
            <a:avLst/>
          </a:prstGeom>
          <a:noFill/>
        </p:spPr>
        <p:txBody>
          <a:bodyPr wrap="none" rtlCol="0">
            <a:spAutoFit/>
          </a:bodyPr>
          <a:lstStyle/>
          <a:p>
            <a:r>
              <a:rPr lang="en-US" dirty="0" smtClean="0"/>
              <a:t>Arduino lock</a:t>
            </a:r>
            <a:endParaRPr lang="en-US" dirty="0"/>
          </a:p>
        </p:txBody>
      </p:sp>
    </p:spTree>
    <p:extLst>
      <p:ext uri="{BB962C8B-B14F-4D97-AF65-F5344CB8AC3E}">
        <p14:creationId xmlns:p14="http://schemas.microsoft.com/office/powerpoint/2010/main" val="4018874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13</a:t>
            </a:fld>
            <a:endParaRPr lang="en-US" dirty="0"/>
          </a:p>
        </p:txBody>
      </p:sp>
      <p:sp>
        <p:nvSpPr>
          <p:cNvPr id="2" name="Title 1"/>
          <p:cNvSpPr>
            <a:spLocks noGrp="1"/>
          </p:cNvSpPr>
          <p:nvPr>
            <p:ph type="title" idx="4294967295"/>
          </p:nvPr>
        </p:nvSpPr>
        <p:spPr>
          <a:xfrm>
            <a:off x="457200" y="838200"/>
            <a:ext cx="8305800" cy="849312"/>
          </a:xfrm>
        </p:spPr>
        <p:txBody>
          <a:bodyPr>
            <a:normAutofit/>
          </a:bodyPr>
          <a:lstStyle/>
          <a:p>
            <a:r>
              <a:rPr lang="en-US" sz="3600" dirty="0" smtClean="0"/>
              <a:t>General encryption algorithm properties</a:t>
            </a:r>
            <a:endParaRPr lang="en-US" sz="3600" dirty="0"/>
          </a:p>
        </p:txBody>
      </p:sp>
      <p:sp>
        <p:nvSpPr>
          <p:cNvPr id="4" name="Content Placeholder 3"/>
          <p:cNvSpPr>
            <a:spLocks noGrp="1"/>
          </p:cNvSpPr>
          <p:nvPr>
            <p:ph sz="quarter" idx="4294967295"/>
          </p:nvPr>
        </p:nvSpPr>
        <p:spPr>
          <a:xfrm>
            <a:off x="990600" y="1687512"/>
            <a:ext cx="7391400" cy="4027488"/>
          </a:xfrm>
        </p:spPr>
        <p:txBody>
          <a:bodyPr>
            <a:normAutofit/>
          </a:bodyPr>
          <a:lstStyle/>
          <a:p>
            <a:r>
              <a:rPr lang="en-US" sz="1800" dirty="0" smtClean="0"/>
              <a:t>Randomization of input</a:t>
            </a:r>
          </a:p>
          <a:p>
            <a:pPr lvl="1"/>
            <a:r>
              <a:rPr lang="en-US" sz="1800" dirty="0" smtClean="0"/>
              <a:t>Output should appear to be a random collection of bits</a:t>
            </a:r>
          </a:p>
          <a:p>
            <a:pPr lvl="2"/>
            <a:r>
              <a:rPr lang="en-US" sz="1800" dirty="0" smtClean="0"/>
              <a:t>Any observable pattern can be exploited</a:t>
            </a:r>
          </a:p>
          <a:p>
            <a:pPr lvl="1"/>
            <a:r>
              <a:rPr lang="en-US" sz="1800" dirty="0" smtClean="0"/>
              <a:t>However, randomization should be recoverable</a:t>
            </a:r>
          </a:p>
          <a:p>
            <a:endParaRPr lang="en-US" sz="1800" dirty="0" smtClean="0"/>
          </a:p>
          <a:p>
            <a:r>
              <a:rPr lang="en-US" sz="1800" dirty="0" smtClean="0"/>
              <a:t>Randomized length of output</a:t>
            </a:r>
          </a:p>
          <a:p>
            <a:pPr lvl="1"/>
            <a:r>
              <a:rPr lang="en-US" sz="1800" dirty="0" smtClean="0"/>
              <a:t>Length of output from given input should be unpredictable</a:t>
            </a:r>
          </a:p>
          <a:p>
            <a:pPr lvl="2"/>
            <a:r>
              <a:rPr lang="en-US" sz="1800" dirty="0" smtClean="0"/>
              <a:t>Else, can reveal information</a:t>
            </a:r>
          </a:p>
          <a:p>
            <a:endParaRPr lang="en-US" sz="1800" dirty="0" smtClean="0"/>
          </a:p>
          <a:p>
            <a:r>
              <a:rPr lang="en-US" sz="1800" dirty="0" smtClean="0"/>
              <a:t>Randomizing effect of each input bit</a:t>
            </a:r>
          </a:p>
          <a:p>
            <a:pPr lvl="1"/>
            <a:r>
              <a:rPr lang="en-US" sz="1800" dirty="0" smtClean="0"/>
              <a:t>Changing one bit in the input should change approx. half the bits in the output</a:t>
            </a:r>
            <a:endParaRPr lang="en-US" sz="1800" dirty="0"/>
          </a:p>
        </p:txBody>
      </p:sp>
    </p:spTree>
    <p:extLst>
      <p:ext uri="{BB962C8B-B14F-4D97-AF65-F5344CB8AC3E}">
        <p14:creationId xmlns:p14="http://schemas.microsoft.com/office/powerpoint/2010/main" val="454834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14</a:t>
            </a:fld>
            <a:endParaRPr lang="en-US" dirty="0"/>
          </a:p>
        </p:txBody>
      </p:sp>
      <p:sp>
        <p:nvSpPr>
          <p:cNvPr id="2" name="Title 1"/>
          <p:cNvSpPr>
            <a:spLocks noGrp="1"/>
          </p:cNvSpPr>
          <p:nvPr>
            <p:ph type="title" idx="4294967295"/>
          </p:nvPr>
        </p:nvSpPr>
        <p:spPr>
          <a:xfrm>
            <a:off x="914400" y="990601"/>
            <a:ext cx="7315200" cy="609600"/>
          </a:xfrm>
        </p:spPr>
        <p:txBody>
          <a:bodyPr>
            <a:normAutofit fontScale="90000"/>
          </a:bodyPr>
          <a:lstStyle/>
          <a:p>
            <a:r>
              <a:rPr lang="en-US" dirty="0" smtClean="0"/>
              <a:t>General encryption operations</a:t>
            </a:r>
            <a:endParaRPr lang="en-US" dirty="0"/>
          </a:p>
        </p:txBody>
      </p:sp>
      <p:graphicFrame>
        <p:nvGraphicFramePr>
          <p:cNvPr id="6" name="Diagram 5"/>
          <p:cNvGraphicFramePr/>
          <p:nvPr>
            <p:extLst>
              <p:ext uri="{D42A27DB-BD31-4B8C-83A1-F6EECF244321}">
                <p14:modId xmlns:p14="http://schemas.microsoft.com/office/powerpoint/2010/main" val="3333025321"/>
              </p:ext>
            </p:extLst>
          </p:nvPr>
        </p:nvGraphicFramePr>
        <p:xfrm>
          <a:off x="914400" y="1752600"/>
          <a:ext cx="7391400" cy="25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1353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15</a:t>
            </a:fld>
            <a:endParaRPr lang="en-US" dirty="0"/>
          </a:p>
        </p:txBody>
      </p:sp>
      <p:sp>
        <p:nvSpPr>
          <p:cNvPr id="2" name="Title 1"/>
          <p:cNvSpPr>
            <a:spLocks noGrp="1"/>
          </p:cNvSpPr>
          <p:nvPr>
            <p:ph type="title" idx="4294967295"/>
          </p:nvPr>
        </p:nvSpPr>
        <p:spPr>
          <a:xfrm>
            <a:off x="838200" y="838200"/>
            <a:ext cx="8001000" cy="715963"/>
          </a:xfrm>
        </p:spPr>
        <p:txBody>
          <a:bodyPr>
            <a:normAutofit fontScale="90000"/>
          </a:bodyPr>
          <a:lstStyle/>
          <a:p>
            <a:r>
              <a:rPr lang="en-US" dirty="0" smtClean="0"/>
              <a:t>General encryption operations</a:t>
            </a:r>
            <a:endParaRPr lang="en-US" dirty="0"/>
          </a:p>
        </p:txBody>
      </p:sp>
      <p:graphicFrame>
        <p:nvGraphicFramePr>
          <p:cNvPr id="5" name="Diagram 4"/>
          <p:cNvGraphicFramePr/>
          <p:nvPr>
            <p:extLst>
              <p:ext uri="{D42A27DB-BD31-4B8C-83A1-F6EECF244321}">
                <p14:modId xmlns:p14="http://schemas.microsoft.com/office/powerpoint/2010/main" val="1717914316"/>
              </p:ext>
            </p:extLst>
          </p:nvPr>
        </p:nvGraphicFramePr>
        <p:xfrm>
          <a:off x="990600" y="1676400"/>
          <a:ext cx="7391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9270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16</a:t>
            </a:fld>
            <a:endParaRPr lang="en-US" dirty="0"/>
          </a:p>
        </p:txBody>
      </p:sp>
      <p:sp>
        <p:nvSpPr>
          <p:cNvPr id="2" name="Title 1"/>
          <p:cNvSpPr>
            <a:spLocks noGrp="1"/>
          </p:cNvSpPr>
          <p:nvPr>
            <p:ph type="title" idx="4294967295"/>
          </p:nvPr>
        </p:nvSpPr>
        <p:spPr>
          <a:xfrm>
            <a:off x="896937" y="884237"/>
            <a:ext cx="5275263" cy="715963"/>
          </a:xfrm>
        </p:spPr>
        <p:txBody>
          <a:bodyPr>
            <a:normAutofit fontScale="90000"/>
          </a:bodyPr>
          <a:lstStyle/>
          <a:p>
            <a:r>
              <a:rPr lang="en-US" dirty="0" smtClean="0"/>
              <a:t>Encryption types</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418449311"/>
              </p:ext>
            </p:extLst>
          </p:nvPr>
        </p:nvGraphicFramePr>
        <p:xfrm>
          <a:off x="896937" y="1676400"/>
          <a:ext cx="7485064" cy="2338369"/>
        </p:xfrm>
        <a:graphic>
          <a:graphicData uri="http://schemas.openxmlformats.org/drawingml/2006/table">
            <a:tbl>
              <a:tblPr firstRow="1" firstCol="1" bandRow="1">
                <a:tableStyleId>{5C22544A-7EE6-4342-B048-85BDC9FD1C3A}</a:tableStyleId>
              </a:tblPr>
              <a:tblGrid>
                <a:gridCol w="2320812">
                  <a:extLst>
                    <a:ext uri="{9D8B030D-6E8A-4147-A177-3AD203B41FA5}">
                      <a16:colId xmlns:a16="http://schemas.microsoft.com/office/drawing/2014/main" val="20000"/>
                    </a:ext>
                  </a:extLst>
                </a:gridCol>
                <a:gridCol w="693995">
                  <a:extLst>
                    <a:ext uri="{9D8B030D-6E8A-4147-A177-3AD203B41FA5}">
                      <a16:colId xmlns:a16="http://schemas.microsoft.com/office/drawing/2014/main" val="20001"/>
                    </a:ext>
                  </a:extLst>
                </a:gridCol>
                <a:gridCol w="4470257">
                  <a:extLst>
                    <a:ext uri="{9D8B030D-6E8A-4147-A177-3AD203B41FA5}">
                      <a16:colId xmlns:a16="http://schemas.microsoft.com/office/drawing/2014/main" val="20002"/>
                    </a:ext>
                  </a:extLst>
                </a:gridCol>
              </a:tblGrid>
              <a:tr h="705382">
                <a:tc>
                  <a:txBody>
                    <a:bodyPr/>
                    <a:lstStyle/>
                    <a:p>
                      <a:pPr marL="0" marR="0" algn="ctr">
                        <a:spcBef>
                          <a:spcPts val="0"/>
                        </a:spcBef>
                        <a:spcAft>
                          <a:spcPts val="0"/>
                        </a:spcAft>
                      </a:pPr>
                      <a:r>
                        <a:rPr lang="en-US" sz="1600" dirty="0">
                          <a:effectLst/>
                        </a:rPr>
                        <a:t>Encryption type</a:t>
                      </a:r>
                      <a:endParaRPr lang="en-US" sz="1600" b="1" dirty="0">
                        <a:effectLst/>
                        <a:latin typeface="Times New Roman"/>
                        <a:ea typeface="Times New Roman"/>
                        <a:cs typeface="Times New Roman"/>
                      </a:endParaRPr>
                    </a:p>
                  </a:txBody>
                  <a:tcPr marL="68580" marR="68580" marT="0" marB="0"/>
                </a:tc>
                <a:tc>
                  <a:txBody>
                    <a:bodyPr/>
                    <a:lstStyle/>
                    <a:p>
                      <a:pPr marL="0" marR="0" algn="ctr">
                        <a:spcBef>
                          <a:spcPts val="0"/>
                        </a:spcBef>
                        <a:spcAft>
                          <a:spcPts val="0"/>
                        </a:spcAft>
                      </a:pPr>
                      <a:r>
                        <a:rPr lang="en-US" sz="1600">
                          <a:effectLst/>
                        </a:rPr>
                        <a:t>Keys</a:t>
                      </a:r>
                      <a:endParaRPr lang="en-US" sz="1600" b="1">
                        <a:effectLst/>
                        <a:latin typeface="Times New Roman"/>
                        <a:ea typeface="Times New Roman"/>
                        <a:cs typeface="Times New Roman"/>
                      </a:endParaRPr>
                    </a:p>
                  </a:txBody>
                  <a:tcPr marL="68580" marR="68580" marT="0" marB="0"/>
                </a:tc>
                <a:tc>
                  <a:txBody>
                    <a:bodyPr/>
                    <a:lstStyle/>
                    <a:p>
                      <a:pPr marL="0" marR="0" algn="ctr">
                        <a:spcBef>
                          <a:spcPts val="0"/>
                        </a:spcBef>
                        <a:spcAft>
                          <a:spcPts val="0"/>
                        </a:spcAft>
                      </a:pPr>
                      <a:r>
                        <a:rPr lang="en-US" sz="1600">
                          <a:effectLst/>
                        </a:rPr>
                        <a:t>Applications</a:t>
                      </a:r>
                      <a:endParaRPr lang="en-US" sz="1600" b="1">
                        <a:effectLst/>
                        <a:latin typeface="Times New Roman"/>
                        <a:ea typeface="Times New Roman"/>
                        <a:cs typeface="Times New Roman"/>
                      </a:endParaRPr>
                    </a:p>
                  </a:txBody>
                  <a:tcPr marL="68580" marR="68580" marT="0" marB="0"/>
                </a:tc>
                <a:extLst>
                  <a:ext uri="{0D108BD9-81ED-4DB2-BD59-A6C34878D82A}">
                    <a16:rowId xmlns:a16="http://schemas.microsoft.com/office/drawing/2014/main" val="10000"/>
                  </a:ext>
                </a:extLst>
              </a:tr>
              <a:tr h="375101">
                <a:tc>
                  <a:txBody>
                    <a:bodyPr/>
                    <a:lstStyle/>
                    <a:p>
                      <a:pPr marL="0" marR="0">
                        <a:lnSpc>
                          <a:spcPct val="115000"/>
                        </a:lnSpc>
                        <a:spcBef>
                          <a:spcPts val="0"/>
                        </a:spcBef>
                        <a:spcAft>
                          <a:spcPts val="1000"/>
                        </a:spcAft>
                      </a:pPr>
                      <a:r>
                        <a:rPr lang="en-US" sz="1600">
                          <a:effectLst/>
                        </a:rPr>
                        <a:t>Hash function</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600">
                          <a:effectLst/>
                        </a:rPr>
                        <a:t>0</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600">
                          <a:effectLst/>
                        </a:rPr>
                        <a:t>Password protection, data integrity check </a:t>
                      </a:r>
                      <a:endParaRPr lang="en-US" sz="1600">
                        <a:effectLst/>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508463">
                <a:tc>
                  <a:txBody>
                    <a:bodyPr/>
                    <a:lstStyle/>
                    <a:p>
                      <a:pPr marL="0" marR="0">
                        <a:lnSpc>
                          <a:spcPct val="115000"/>
                        </a:lnSpc>
                        <a:spcBef>
                          <a:spcPts val="0"/>
                        </a:spcBef>
                        <a:spcAft>
                          <a:spcPts val="1000"/>
                        </a:spcAft>
                      </a:pPr>
                      <a:r>
                        <a:rPr lang="en-US" sz="1600" dirty="0">
                          <a:effectLst/>
                        </a:rPr>
                        <a:t>Secret key cryptography</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600">
                          <a:effectLst/>
                        </a:rPr>
                        <a:t>1</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600">
                          <a:effectLst/>
                        </a:rPr>
                        <a:t>Secure data storage and transmission</a:t>
                      </a:r>
                      <a:endParaRPr lang="en-US" sz="1600">
                        <a:effectLst/>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697054">
                <a:tc>
                  <a:txBody>
                    <a:bodyPr/>
                    <a:lstStyle/>
                    <a:p>
                      <a:pPr marL="0" marR="0">
                        <a:lnSpc>
                          <a:spcPct val="115000"/>
                        </a:lnSpc>
                        <a:spcBef>
                          <a:spcPts val="0"/>
                        </a:spcBef>
                        <a:spcAft>
                          <a:spcPts val="1000"/>
                        </a:spcAft>
                      </a:pPr>
                      <a:r>
                        <a:rPr lang="en-US" sz="1600" dirty="0">
                          <a:effectLst/>
                        </a:rPr>
                        <a:t>Public key cryptography</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600">
                          <a:effectLst/>
                        </a:rPr>
                        <a:t>2</a:t>
                      </a:r>
                      <a:endParaRPr lang="en-US" sz="16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600" dirty="0">
                          <a:effectLst/>
                        </a:rPr>
                        <a:t>Secure key exchange, authentication, digital signatures</a:t>
                      </a:r>
                      <a:endParaRPr lang="en-US" sz="16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6604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17</a:t>
            </a:fld>
            <a:endParaRPr lang="en-US" dirty="0"/>
          </a:p>
        </p:txBody>
      </p:sp>
      <p:sp>
        <p:nvSpPr>
          <p:cNvPr id="2" name="Title 1"/>
          <p:cNvSpPr>
            <a:spLocks noGrp="1"/>
          </p:cNvSpPr>
          <p:nvPr>
            <p:ph type="title" idx="4294967295"/>
          </p:nvPr>
        </p:nvSpPr>
        <p:spPr>
          <a:xfrm>
            <a:off x="838200" y="838201"/>
            <a:ext cx="7391400" cy="762000"/>
          </a:xfrm>
        </p:spPr>
        <p:txBody>
          <a:bodyPr/>
          <a:lstStyle/>
          <a:p>
            <a:r>
              <a:rPr lang="en-US" dirty="0" smtClean="0"/>
              <a:t>Secret key cryptography</a:t>
            </a:r>
            <a:endParaRPr lang="en-US" dirty="0"/>
          </a:p>
        </p:txBody>
      </p:sp>
      <p:sp>
        <p:nvSpPr>
          <p:cNvPr id="4" name="Content Placeholder 3"/>
          <p:cNvSpPr>
            <a:spLocks noGrp="1"/>
          </p:cNvSpPr>
          <p:nvPr>
            <p:ph sz="quarter" idx="4294967295"/>
          </p:nvPr>
        </p:nvSpPr>
        <p:spPr>
          <a:xfrm>
            <a:off x="871654" y="1676400"/>
            <a:ext cx="7357946" cy="2819400"/>
          </a:xfrm>
        </p:spPr>
        <p:txBody>
          <a:bodyPr>
            <a:normAutofit fontScale="70000" lnSpcReduction="20000"/>
          </a:bodyPr>
          <a:lstStyle/>
          <a:p>
            <a:r>
              <a:rPr lang="en-US" dirty="0" smtClean="0"/>
              <a:t>Simplest encryption procedure to understand</a:t>
            </a:r>
          </a:p>
          <a:p>
            <a:r>
              <a:rPr lang="en-US" dirty="0" smtClean="0"/>
              <a:t>Uses two procedures</a:t>
            </a:r>
          </a:p>
          <a:p>
            <a:pPr lvl="1"/>
            <a:r>
              <a:rPr lang="en-US" dirty="0" smtClean="0"/>
              <a:t>Block encryption</a:t>
            </a:r>
          </a:p>
          <a:p>
            <a:pPr lvl="2"/>
            <a:r>
              <a:rPr lang="en-US" dirty="0" smtClean="0"/>
              <a:t>Process </a:t>
            </a:r>
            <a:r>
              <a:rPr lang="en-US" dirty="0"/>
              <a:t>of converting a plaintext block into an encrypted block</a:t>
            </a:r>
            <a:endParaRPr lang="en-US" dirty="0" smtClean="0"/>
          </a:p>
          <a:p>
            <a:pPr lvl="1"/>
            <a:r>
              <a:rPr lang="en-US" dirty="0" smtClean="0"/>
              <a:t>Cipher block chaining</a:t>
            </a:r>
          </a:p>
          <a:p>
            <a:pPr lvl="2"/>
            <a:r>
              <a:rPr lang="en-US" dirty="0" smtClean="0"/>
              <a:t>A way of combining encrypted blocks</a:t>
            </a:r>
          </a:p>
          <a:p>
            <a:r>
              <a:rPr lang="en-US" dirty="0" smtClean="0"/>
              <a:t>Example shown is based on DES</a:t>
            </a:r>
          </a:p>
          <a:p>
            <a:pPr lvl="1"/>
            <a:r>
              <a:rPr lang="en-US" dirty="0" smtClean="0"/>
              <a:t>Data Encryption Standard</a:t>
            </a:r>
            <a:endParaRPr lang="en-US" dirty="0"/>
          </a:p>
        </p:txBody>
      </p:sp>
    </p:spTree>
    <p:extLst>
      <p:ext uri="{BB962C8B-B14F-4D97-AF65-F5344CB8AC3E}">
        <p14:creationId xmlns:p14="http://schemas.microsoft.com/office/powerpoint/2010/main" val="994334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18</a:t>
            </a:fld>
            <a:endParaRPr lang="en-US"/>
          </a:p>
        </p:txBody>
      </p:sp>
      <p:sp>
        <p:nvSpPr>
          <p:cNvPr id="2" name="Title 1"/>
          <p:cNvSpPr>
            <a:spLocks noGrp="1"/>
          </p:cNvSpPr>
          <p:nvPr>
            <p:ph type="title" idx="4294967295"/>
          </p:nvPr>
        </p:nvSpPr>
        <p:spPr>
          <a:xfrm>
            <a:off x="838200" y="838200"/>
            <a:ext cx="5275263" cy="715963"/>
          </a:xfrm>
        </p:spPr>
        <p:txBody>
          <a:bodyPr>
            <a:normAutofit fontScale="90000"/>
          </a:bodyPr>
          <a:lstStyle/>
          <a:p>
            <a:r>
              <a:rPr lang="en-US" dirty="0" smtClean="0"/>
              <a:t>Block encryption</a:t>
            </a:r>
            <a:endParaRPr lang="en-US" dirty="0"/>
          </a:p>
        </p:txBody>
      </p:sp>
      <p:pic>
        <p:nvPicPr>
          <p:cNvPr id="5" name="Picture 4" descr="BlockEncryption.emf"/>
          <p:cNvPicPr>
            <a:picLocks noChangeAspect="1"/>
          </p:cNvPicPr>
          <p:nvPr/>
        </p:nvPicPr>
        <p:blipFill>
          <a:blip r:embed="rId2"/>
          <a:stretch>
            <a:fillRect/>
          </a:stretch>
        </p:blipFill>
        <p:spPr>
          <a:xfrm>
            <a:off x="381000" y="1891990"/>
            <a:ext cx="5363294" cy="3741083"/>
          </a:xfrm>
          <a:prstGeom prst="rect">
            <a:avLst/>
          </a:prstGeom>
        </p:spPr>
      </p:pic>
      <p:sp>
        <p:nvSpPr>
          <p:cNvPr id="6" name="Content Placeholder 3"/>
          <p:cNvSpPr txBox="1">
            <a:spLocks/>
          </p:cNvSpPr>
          <p:nvPr/>
        </p:nvSpPr>
        <p:spPr>
          <a:xfrm>
            <a:off x="4743914" y="1752600"/>
            <a:ext cx="4247685" cy="361315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smtClean="0"/>
              <a:t>Block encryption overview</a:t>
            </a:r>
          </a:p>
          <a:p>
            <a:pPr lvl="1"/>
            <a:r>
              <a:rPr lang="en-US" sz="1600" dirty="0" smtClean="0"/>
              <a:t>Split data </a:t>
            </a:r>
          </a:p>
          <a:p>
            <a:pPr lvl="2"/>
            <a:r>
              <a:rPr lang="en-US" sz="1600" dirty="0" smtClean="0"/>
              <a:t>DES splits data into 64-bit blocks</a:t>
            </a:r>
          </a:p>
          <a:p>
            <a:pPr lvl="1"/>
            <a:r>
              <a:rPr lang="en-US" sz="1600" dirty="0" smtClean="0"/>
              <a:t>For each block</a:t>
            </a:r>
          </a:p>
          <a:p>
            <a:pPr lvl="2"/>
            <a:r>
              <a:rPr lang="en-US" sz="1600" dirty="0" smtClean="0"/>
              <a:t>Split data into two halves</a:t>
            </a:r>
          </a:p>
          <a:p>
            <a:pPr lvl="2"/>
            <a:r>
              <a:rPr lang="en-US" sz="1600" dirty="0" smtClean="0"/>
              <a:t>Mangle the bits</a:t>
            </a:r>
          </a:p>
          <a:p>
            <a:pPr lvl="3"/>
            <a:r>
              <a:rPr lang="en-US" sz="1600" dirty="0" smtClean="0"/>
              <a:t>Substitution operation for generating confusion</a:t>
            </a:r>
          </a:p>
          <a:p>
            <a:pPr lvl="2"/>
            <a:r>
              <a:rPr lang="en-US" sz="1600" dirty="0" smtClean="0"/>
              <a:t>Combine the mangled bits</a:t>
            </a:r>
          </a:p>
          <a:p>
            <a:pPr lvl="3"/>
            <a:r>
              <a:rPr lang="en-US" sz="1600" dirty="0" smtClean="0"/>
              <a:t>Permutation operation for diffusing confusion</a:t>
            </a:r>
          </a:p>
          <a:p>
            <a:pPr lvl="2"/>
            <a:r>
              <a:rPr lang="en-US" sz="1600" dirty="0" smtClean="0"/>
              <a:t>Repeat multiple times</a:t>
            </a:r>
          </a:p>
          <a:p>
            <a:pPr lvl="3"/>
            <a:r>
              <a:rPr lang="en-US" sz="1600" dirty="0" smtClean="0"/>
              <a:t>DES repeats 16 times; AES repeats 10 – 14 times</a:t>
            </a:r>
          </a:p>
          <a:p>
            <a:pPr lvl="2"/>
            <a:endParaRPr lang="en-US" sz="1600" dirty="0"/>
          </a:p>
        </p:txBody>
      </p:sp>
    </p:spTree>
    <p:extLst>
      <p:ext uri="{BB962C8B-B14F-4D97-AF65-F5344CB8AC3E}">
        <p14:creationId xmlns:p14="http://schemas.microsoft.com/office/powerpoint/2010/main" val="3484555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19</a:t>
            </a:fld>
            <a:endParaRPr lang="en-US" dirty="0"/>
          </a:p>
        </p:txBody>
      </p:sp>
      <p:sp>
        <p:nvSpPr>
          <p:cNvPr id="2" name="Title 1"/>
          <p:cNvSpPr>
            <a:spLocks noGrp="1"/>
          </p:cNvSpPr>
          <p:nvPr>
            <p:ph type="title" idx="4294967295"/>
          </p:nvPr>
        </p:nvSpPr>
        <p:spPr>
          <a:xfrm>
            <a:off x="838200" y="919861"/>
            <a:ext cx="7467600" cy="680340"/>
          </a:xfrm>
        </p:spPr>
        <p:txBody>
          <a:bodyPr>
            <a:normAutofit fontScale="90000"/>
          </a:bodyPr>
          <a:lstStyle/>
          <a:p>
            <a:r>
              <a:rPr lang="en-US" dirty="0" smtClean="0"/>
              <a:t>Encrypting larger messages</a:t>
            </a:r>
            <a:endParaRPr lang="en-US" dirty="0"/>
          </a:p>
        </p:txBody>
      </p:sp>
      <p:sp>
        <p:nvSpPr>
          <p:cNvPr id="4" name="Content Placeholder 3"/>
          <p:cNvSpPr>
            <a:spLocks noGrp="1"/>
          </p:cNvSpPr>
          <p:nvPr>
            <p:ph sz="quarter" idx="4294967295"/>
          </p:nvPr>
        </p:nvSpPr>
        <p:spPr>
          <a:xfrm>
            <a:off x="838200" y="1752600"/>
            <a:ext cx="7391400" cy="3124200"/>
          </a:xfrm>
        </p:spPr>
        <p:txBody>
          <a:bodyPr>
            <a:normAutofit/>
          </a:bodyPr>
          <a:lstStyle/>
          <a:p>
            <a:r>
              <a:rPr lang="en-US" sz="1800" dirty="0" smtClean="0"/>
              <a:t>Block encryption encrypts 64-bit blocks</a:t>
            </a:r>
          </a:p>
          <a:p>
            <a:pPr lvl="1"/>
            <a:r>
              <a:rPr lang="en-US" sz="1800" dirty="0" smtClean="0"/>
              <a:t>How to encrypt a large file</a:t>
            </a:r>
          </a:p>
          <a:p>
            <a:pPr lvl="2"/>
            <a:r>
              <a:rPr lang="en-US" sz="1800" dirty="0" smtClean="0"/>
              <a:t>Say, a 1 MB Word document?</a:t>
            </a:r>
          </a:p>
          <a:p>
            <a:r>
              <a:rPr lang="en-US" sz="1800" dirty="0" smtClean="0"/>
              <a:t>Simplest procedure is called electronic code book</a:t>
            </a:r>
          </a:p>
          <a:p>
            <a:pPr lvl="1"/>
            <a:r>
              <a:rPr lang="en-US" sz="1800" dirty="0" smtClean="0"/>
              <a:t>ECB</a:t>
            </a:r>
          </a:p>
          <a:p>
            <a:pPr lvl="2"/>
            <a:r>
              <a:rPr lang="en-US" sz="1800" dirty="0" smtClean="0"/>
              <a:t>Not very secure</a:t>
            </a:r>
          </a:p>
          <a:p>
            <a:pPr lvl="2"/>
            <a:r>
              <a:rPr lang="en-US" sz="1800" dirty="0" smtClean="0"/>
              <a:t>But intuitive to understand</a:t>
            </a:r>
          </a:p>
          <a:p>
            <a:pPr lvl="2"/>
            <a:r>
              <a:rPr lang="en-US" sz="1800" dirty="0" smtClean="0"/>
              <a:t>Problems?</a:t>
            </a:r>
          </a:p>
          <a:p>
            <a:pPr lvl="3"/>
            <a:r>
              <a:rPr lang="en-US" sz="1800" dirty="0" smtClean="0"/>
              <a:t>Figure on next slide</a:t>
            </a:r>
            <a:endParaRPr lang="en-US" sz="1800" dirty="0"/>
          </a:p>
        </p:txBody>
      </p:sp>
    </p:spTree>
    <p:extLst>
      <p:ext uri="{BB962C8B-B14F-4D97-AF65-F5344CB8AC3E}">
        <p14:creationId xmlns:p14="http://schemas.microsoft.com/office/powerpoint/2010/main" val="4228219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2</a:t>
            </a:fld>
            <a:endParaRPr lang="en-US" dirty="0"/>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smtClean="0">
                <a:solidFill>
                  <a:schemeClr val="accent1">
                    <a:lumMod val="75000"/>
                  </a:schemeClr>
                </a:solidFill>
              </a:rPr>
              <a:t>Agenda</a:t>
            </a:r>
            <a:endParaRPr lang="en-US" sz="3200" b="1" dirty="0">
              <a:solidFill>
                <a:schemeClr val="accent1">
                  <a:lumMod val="75000"/>
                </a:schemeClr>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139472984"/>
              </p:ext>
            </p:extLst>
          </p:nvPr>
        </p:nvGraphicFramePr>
        <p:xfrm>
          <a:off x="876299" y="1709738"/>
          <a:ext cx="7307001" cy="1682496"/>
        </p:xfrm>
        <a:graphic>
          <a:graphicData uri="http://schemas.openxmlformats.org/drawingml/2006/table">
            <a:tbl>
              <a:tblPr firstRow="1" firstCol="1" bandRow="1">
                <a:tableStyleId>{5C22544A-7EE6-4342-B048-85BDC9FD1C3A}</a:tableStyleId>
              </a:tblPr>
              <a:tblGrid>
                <a:gridCol w="465127">
                  <a:extLst>
                    <a:ext uri="{9D8B030D-6E8A-4147-A177-3AD203B41FA5}">
                      <a16:colId xmlns:a16="http://schemas.microsoft.com/office/drawing/2014/main" val="20000"/>
                    </a:ext>
                  </a:extLst>
                </a:gridCol>
                <a:gridCol w="1850009">
                  <a:extLst>
                    <a:ext uri="{9D8B030D-6E8A-4147-A177-3AD203B41FA5}">
                      <a16:colId xmlns:a16="http://schemas.microsoft.com/office/drawing/2014/main" val="20001"/>
                    </a:ext>
                  </a:extLst>
                </a:gridCol>
                <a:gridCol w="2026024">
                  <a:extLst>
                    <a:ext uri="{9D8B030D-6E8A-4147-A177-3AD203B41FA5}">
                      <a16:colId xmlns:a16="http://schemas.microsoft.com/office/drawing/2014/main" val="20002"/>
                    </a:ext>
                  </a:extLst>
                </a:gridCol>
                <a:gridCol w="2965841">
                  <a:extLst>
                    <a:ext uri="{9D8B030D-6E8A-4147-A177-3AD203B41FA5}">
                      <a16:colId xmlns:a16="http://schemas.microsoft.com/office/drawing/2014/main" val="20003"/>
                    </a:ext>
                  </a:extLst>
                </a:gridCol>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Reading</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Due </a:t>
                      </a:r>
                      <a:r>
                        <a:rPr lang="en-US" sz="1600" dirty="0" smtClean="0">
                          <a:effectLst/>
                        </a:rPr>
                        <a:t>11:59 pm CST on Blackboard</a:t>
                      </a:r>
                      <a:endParaRPr lang="en-US" sz="1600" dirty="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600" dirty="0" smtClean="0">
                          <a:solidFill>
                            <a:srgbClr val="000000"/>
                          </a:solidFill>
                          <a:effectLst/>
                          <a:latin typeface="Calibri"/>
                          <a:ea typeface="Times New Roman"/>
                          <a:cs typeface="Times New Roman"/>
                        </a:rPr>
                        <a:t>7</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Encryption Controls:  Encryption types and their details, Encryption in use</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Agrawal 7</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Other materials on Blackboard</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W: Post</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F: Responses </a:t>
                      </a:r>
                      <a:endParaRPr lang="en-US" sz="1600" dirty="0" smtClean="0">
                        <a:solidFill>
                          <a:srgbClr val="000000"/>
                        </a:solidFill>
                        <a:effectLst/>
                        <a:latin typeface="Calibri"/>
                        <a:ea typeface="Times New Roman"/>
                        <a:cs typeface="Times New Roman"/>
                      </a:endParaRPr>
                    </a:p>
                    <a:p>
                      <a:pPr marL="0" marR="0">
                        <a:lnSpc>
                          <a:spcPct val="115000"/>
                        </a:lnSpc>
                        <a:spcBef>
                          <a:spcPts val="0"/>
                        </a:spcBef>
                        <a:spcAft>
                          <a:spcPts val="0"/>
                        </a:spcAft>
                      </a:pPr>
                      <a:r>
                        <a:rPr lang="en-US" sz="1600" dirty="0" smtClean="0">
                          <a:solidFill>
                            <a:srgbClr val="000000"/>
                          </a:solidFill>
                          <a:effectLst/>
                          <a:latin typeface="Calibri"/>
                          <a:ea typeface="Times New Roman"/>
                          <a:cs typeface="Times New Roman"/>
                        </a:rPr>
                        <a:t>S</a:t>
                      </a:r>
                      <a:r>
                        <a:rPr lang="en-US" sz="1600" dirty="0">
                          <a:solidFill>
                            <a:srgbClr val="000000"/>
                          </a:solidFill>
                          <a:effectLst/>
                          <a:latin typeface="Calibri"/>
                          <a:ea typeface="Times New Roman"/>
                          <a:cs typeface="Times New Roman"/>
                        </a:rPr>
                        <a:t>: LAB_7</a:t>
                      </a:r>
                      <a:endParaRPr lang="en-US" sz="16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18340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20</a:t>
            </a:fld>
            <a:endParaRPr lang="en-US" dirty="0"/>
          </a:p>
        </p:txBody>
      </p:sp>
      <p:sp>
        <p:nvSpPr>
          <p:cNvPr id="2" name="Title 1"/>
          <p:cNvSpPr>
            <a:spLocks noGrp="1"/>
          </p:cNvSpPr>
          <p:nvPr>
            <p:ph type="title" idx="4294967295"/>
          </p:nvPr>
        </p:nvSpPr>
        <p:spPr>
          <a:xfrm>
            <a:off x="914400" y="762000"/>
            <a:ext cx="6705600" cy="849312"/>
          </a:xfrm>
        </p:spPr>
        <p:txBody>
          <a:bodyPr/>
          <a:lstStyle/>
          <a:p>
            <a:r>
              <a:rPr lang="en-US" dirty="0" smtClean="0"/>
              <a:t>Electronic code book</a:t>
            </a:r>
            <a:endParaRPr lang="en-US" dirty="0"/>
          </a:p>
        </p:txBody>
      </p:sp>
      <p:pic>
        <p:nvPicPr>
          <p:cNvPr id="5" name="Picture 4" descr="Chaining.emf"/>
          <p:cNvPicPr>
            <a:picLocks noChangeAspect="1"/>
          </p:cNvPicPr>
          <p:nvPr/>
        </p:nvPicPr>
        <p:blipFill>
          <a:blip r:embed="rId2"/>
          <a:stretch>
            <a:fillRect/>
          </a:stretch>
        </p:blipFill>
        <p:spPr>
          <a:xfrm>
            <a:off x="506970" y="1752600"/>
            <a:ext cx="8138160" cy="4103864"/>
          </a:xfrm>
          <a:prstGeom prst="rect">
            <a:avLst/>
          </a:prstGeom>
        </p:spPr>
      </p:pic>
    </p:spTree>
    <p:extLst>
      <p:ext uri="{BB962C8B-B14F-4D97-AF65-F5344CB8AC3E}">
        <p14:creationId xmlns:p14="http://schemas.microsoft.com/office/powerpoint/2010/main" val="3298485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21</a:t>
            </a:fld>
            <a:endParaRPr lang="en-US" dirty="0"/>
          </a:p>
        </p:txBody>
      </p:sp>
      <p:sp>
        <p:nvSpPr>
          <p:cNvPr id="2" name="Title 1"/>
          <p:cNvSpPr>
            <a:spLocks noGrp="1"/>
          </p:cNvSpPr>
          <p:nvPr>
            <p:ph type="title" idx="4294967295"/>
          </p:nvPr>
        </p:nvSpPr>
        <p:spPr>
          <a:xfrm>
            <a:off x="457200" y="990600"/>
            <a:ext cx="8534400" cy="609600"/>
          </a:xfrm>
        </p:spPr>
        <p:txBody>
          <a:bodyPr>
            <a:normAutofit fontScale="90000"/>
          </a:bodyPr>
          <a:lstStyle/>
          <a:p>
            <a:r>
              <a:rPr lang="en-US" dirty="0" smtClean="0"/>
              <a:t>Encrypting larger messages – CBC</a:t>
            </a:r>
            <a:endParaRPr lang="en-US" dirty="0"/>
          </a:p>
        </p:txBody>
      </p:sp>
      <p:sp>
        <p:nvSpPr>
          <p:cNvPr id="4" name="Content Placeholder 3"/>
          <p:cNvSpPr>
            <a:spLocks noGrp="1"/>
          </p:cNvSpPr>
          <p:nvPr>
            <p:ph sz="quarter" idx="4294967295"/>
          </p:nvPr>
        </p:nvSpPr>
        <p:spPr>
          <a:xfrm>
            <a:off x="914400" y="1676400"/>
            <a:ext cx="7391400" cy="3276600"/>
          </a:xfrm>
        </p:spPr>
        <p:txBody>
          <a:bodyPr>
            <a:normAutofit/>
          </a:bodyPr>
          <a:lstStyle/>
          <a:p>
            <a:r>
              <a:rPr lang="en-US" sz="1600" dirty="0" smtClean="0"/>
              <a:t>Cipher block chaining</a:t>
            </a:r>
          </a:p>
          <a:p>
            <a:pPr lvl="1"/>
            <a:r>
              <a:rPr lang="en-US" sz="1600" dirty="0" smtClean="0"/>
              <a:t>How to prevent an attacker from guessing block encryption algorithm?</a:t>
            </a:r>
          </a:p>
          <a:p>
            <a:pPr lvl="2"/>
            <a:r>
              <a:rPr lang="en-US" sz="1600" dirty="0" smtClean="0"/>
              <a:t>Eliminate block identity</a:t>
            </a:r>
          </a:p>
          <a:p>
            <a:pPr lvl="2"/>
            <a:r>
              <a:rPr lang="en-US" sz="1600" dirty="0" smtClean="0"/>
              <a:t>Use previous block as input while encrypting next block</a:t>
            </a:r>
          </a:p>
          <a:p>
            <a:pPr lvl="1"/>
            <a:r>
              <a:rPr lang="en-US" sz="1600" dirty="0" smtClean="0"/>
              <a:t>What about the first block?</a:t>
            </a:r>
          </a:p>
          <a:p>
            <a:pPr lvl="2"/>
            <a:r>
              <a:rPr lang="en-US" sz="1600" dirty="0" smtClean="0"/>
              <a:t>Use a random vector to start</a:t>
            </a:r>
          </a:p>
        </p:txBody>
      </p:sp>
      <p:pic>
        <p:nvPicPr>
          <p:cNvPr id="5" name="Picture 4" descr="cbc.emf"/>
          <p:cNvPicPr>
            <a:picLocks noChangeAspect="1"/>
          </p:cNvPicPr>
          <p:nvPr/>
        </p:nvPicPr>
        <p:blipFill>
          <a:blip r:embed="rId2"/>
          <a:stretch>
            <a:fillRect/>
          </a:stretch>
        </p:blipFill>
        <p:spPr>
          <a:xfrm>
            <a:off x="541020" y="3475545"/>
            <a:ext cx="8138160" cy="2954909"/>
          </a:xfrm>
          <a:prstGeom prst="rect">
            <a:avLst/>
          </a:prstGeom>
        </p:spPr>
      </p:pic>
    </p:spTree>
    <p:extLst>
      <p:ext uri="{BB962C8B-B14F-4D97-AF65-F5344CB8AC3E}">
        <p14:creationId xmlns:p14="http://schemas.microsoft.com/office/powerpoint/2010/main" val="1999036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22</a:t>
            </a:fld>
            <a:endParaRPr lang="en-US" dirty="0"/>
          </a:p>
        </p:txBody>
      </p:sp>
      <p:sp>
        <p:nvSpPr>
          <p:cNvPr id="2" name="Title 1"/>
          <p:cNvSpPr>
            <a:spLocks noGrp="1"/>
          </p:cNvSpPr>
          <p:nvPr>
            <p:ph type="title" idx="4294967295"/>
          </p:nvPr>
        </p:nvSpPr>
        <p:spPr>
          <a:xfrm>
            <a:off x="609600" y="947739"/>
            <a:ext cx="8153400" cy="652462"/>
          </a:xfrm>
        </p:spPr>
        <p:txBody>
          <a:bodyPr>
            <a:normAutofit fontScale="90000"/>
          </a:bodyPr>
          <a:lstStyle/>
          <a:p>
            <a:r>
              <a:rPr lang="en-US" dirty="0" smtClean="0"/>
              <a:t>Secret key cryptography – features</a:t>
            </a:r>
            <a:endParaRPr lang="en-US" dirty="0"/>
          </a:p>
        </p:txBody>
      </p:sp>
      <p:sp>
        <p:nvSpPr>
          <p:cNvPr id="4" name="Content Placeholder 3"/>
          <p:cNvSpPr>
            <a:spLocks noGrp="1"/>
          </p:cNvSpPr>
          <p:nvPr>
            <p:ph sz="quarter" idx="4294967295"/>
          </p:nvPr>
        </p:nvSpPr>
        <p:spPr>
          <a:xfrm>
            <a:off x="914400" y="1752600"/>
            <a:ext cx="7467600" cy="3200400"/>
          </a:xfrm>
        </p:spPr>
        <p:txBody>
          <a:bodyPr>
            <a:normAutofit fontScale="85000" lnSpcReduction="20000"/>
          </a:bodyPr>
          <a:lstStyle/>
          <a:p>
            <a:r>
              <a:rPr lang="en-US" dirty="0" smtClean="0"/>
              <a:t>Simple operations</a:t>
            </a:r>
          </a:p>
          <a:p>
            <a:pPr lvl="1"/>
            <a:r>
              <a:rPr lang="en-US" dirty="0" smtClean="0"/>
              <a:t>Bit dispersion</a:t>
            </a:r>
          </a:p>
          <a:p>
            <a:pPr lvl="1"/>
            <a:r>
              <a:rPr lang="en-US" dirty="0" smtClean="0"/>
              <a:t>XOR</a:t>
            </a:r>
          </a:p>
          <a:p>
            <a:r>
              <a:rPr lang="en-US" dirty="0" smtClean="0"/>
              <a:t>Hence extremely conservative in using computational resources</a:t>
            </a:r>
          </a:p>
          <a:p>
            <a:r>
              <a:rPr lang="en-US" dirty="0" smtClean="0"/>
              <a:t>However, key exchange is a non-trivial challenge</a:t>
            </a:r>
          </a:p>
          <a:p>
            <a:pPr lvl="1"/>
            <a:r>
              <a:rPr lang="en-US" dirty="0" smtClean="0"/>
              <a:t>Role for Public-key cryptography</a:t>
            </a:r>
          </a:p>
        </p:txBody>
      </p:sp>
    </p:spTree>
    <p:extLst>
      <p:ext uri="{BB962C8B-B14F-4D97-AF65-F5344CB8AC3E}">
        <p14:creationId xmlns:p14="http://schemas.microsoft.com/office/powerpoint/2010/main" val="2512167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23</a:t>
            </a:fld>
            <a:endParaRPr lang="en-US" dirty="0"/>
          </a:p>
        </p:txBody>
      </p:sp>
      <p:sp>
        <p:nvSpPr>
          <p:cNvPr id="2" name="Title 1"/>
          <p:cNvSpPr>
            <a:spLocks noGrp="1"/>
          </p:cNvSpPr>
          <p:nvPr>
            <p:ph type="title" idx="4294967295"/>
          </p:nvPr>
        </p:nvSpPr>
        <p:spPr>
          <a:xfrm>
            <a:off x="838200" y="931011"/>
            <a:ext cx="7239000" cy="669189"/>
          </a:xfrm>
        </p:spPr>
        <p:txBody>
          <a:bodyPr>
            <a:normAutofit fontScale="90000"/>
          </a:bodyPr>
          <a:lstStyle/>
          <a:p>
            <a:r>
              <a:rPr lang="en-US" dirty="0" smtClean="0"/>
              <a:t>Public key cryptography</a:t>
            </a:r>
            <a:endParaRPr lang="en-US" dirty="0"/>
          </a:p>
        </p:txBody>
      </p:sp>
      <p:sp>
        <p:nvSpPr>
          <p:cNvPr id="4" name="Content Placeholder 3"/>
          <p:cNvSpPr>
            <a:spLocks noGrp="1"/>
          </p:cNvSpPr>
          <p:nvPr>
            <p:ph sz="quarter" idx="4294967295"/>
          </p:nvPr>
        </p:nvSpPr>
        <p:spPr>
          <a:xfrm>
            <a:off x="838200" y="1752600"/>
            <a:ext cx="7620000" cy="3276600"/>
          </a:xfrm>
        </p:spPr>
        <p:txBody>
          <a:bodyPr>
            <a:normAutofit fontScale="92500" lnSpcReduction="10000"/>
          </a:bodyPr>
          <a:lstStyle/>
          <a:p>
            <a:r>
              <a:rPr lang="en-US" dirty="0" smtClean="0"/>
              <a:t>Uses two keys</a:t>
            </a:r>
          </a:p>
          <a:p>
            <a:pPr lvl="1"/>
            <a:r>
              <a:rPr lang="en-US" dirty="0" smtClean="0"/>
              <a:t>One for encryption</a:t>
            </a:r>
          </a:p>
          <a:p>
            <a:pPr lvl="2"/>
            <a:r>
              <a:rPr lang="en-US" dirty="0" smtClean="0"/>
              <a:t>Widely distributed</a:t>
            </a:r>
          </a:p>
          <a:p>
            <a:pPr lvl="2"/>
            <a:r>
              <a:rPr lang="en-US" dirty="0" smtClean="0"/>
              <a:t>Hence called the public key</a:t>
            </a:r>
          </a:p>
          <a:p>
            <a:pPr lvl="2"/>
            <a:r>
              <a:rPr lang="en-US" dirty="0" smtClean="0"/>
              <a:t>Key benefit of technology</a:t>
            </a:r>
          </a:p>
          <a:p>
            <a:pPr lvl="1"/>
            <a:r>
              <a:rPr lang="en-US" dirty="0" smtClean="0"/>
              <a:t>A different key for decryption</a:t>
            </a:r>
          </a:p>
          <a:p>
            <a:pPr lvl="2"/>
            <a:r>
              <a:rPr lang="en-US" dirty="0" smtClean="0"/>
              <a:t>Kept confidential</a:t>
            </a:r>
          </a:p>
          <a:p>
            <a:pPr lvl="2"/>
            <a:r>
              <a:rPr lang="en-US" dirty="0" smtClean="0"/>
              <a:t>Hence called the private key</a:t>
            </a:r>
            <a:endParaRPr lang="en-US" dirty="0"/>
          </a:p>
        </p:txBody>
      </p:sp>
    </p:spTree>
    <p:extLst>
      <p:ext uri="{BB962C8B-B14F-4D97-AF65-F5344CB8AC3E}">
        <p14:creationId xmlns:p14="http://schemas.microsoft.com/office/powerpoint/2010/main" val="467831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24</a:t>
            </a:fld>
            <a:endParaRPr lang="en-US" dirty="0"/>
          </a:p>
        </p:txBody>
      </p:sp>
      <p:sp>
        <p:nvSpPr>
          <p:cNvPr id="2" name="Title 1"/>
          <p:cNvSpPr>
            <a:spLocks noGrp="1"/>
          </p:cNvSpPr>
          <p:nvPr>
            <p:ph type="title" idx="4294967295"/>
          </p:nvPr>
        </p:nvSpPr>
        <p:spPr>
          <a:xfrm>
            <a:off x="304800" y="914399"/>
            <a:ext cx="8763000" cy="685801"/>
          </a:xfrm>
        </p:spPr>
        <p:txBody>
          <a:bodyPr>
            <a:normAutofit/>
          </a:bodyPr>
          <a:lstStyle/>
          <a:p>
            <a:r>
              <a:rPr lang="en-US" sz="3600" dirty="0" smtClean="0"/>
              <a:t>Public key cryptography – basic operation</a:t>
            </a:r>
            <a:endParaRPr lang="en-US" sz="3600" dirty="0"/>
          </a:p>
        </p:txBody>
      </p:sp>
      <p:sp>
        <p:nvSpPr>
          <p:cNvPr id="4" name="Content Placeholder 3"/>
          <p:cNvSpPr>
            <a:spLocks noGrp="1"/>
          </p:cNvSpPr>
          <p:nvPr>
            <p:ph sz="quarter" idx="4294967295"/>
          </p:nvPr>
        </p:nvSpPr>
        <p:spPr>
          <a:xfrm>
            <a:off x="838200" y="1752600"/>
            <a:ext cx="7467600" cy="3276600"/>
          </a:xfrm>
        </p:spPr>
        <p:txBody>
          <a:bodyPr>
            <a:normAutofit/>
          </a:bodyPr>
          <a:lstStyle/>
          <a:p>
            <a:r>
              <a:rPr lang="en-US" sz="1800" dirty="0" smtClean="0"/>
              <a:t>Public key cryptography relies on the modulo operation</a:t>
            </a:r>
          </a:p>
          <a:p>
            <a:pPr lvl="1"/>
            <a:r>
              <a:rPr lang="en-US" sz="1800" dirty="0" smtClean="0"/>
              <a:t>The number remaining when an integer is divided by another integer, e.g. 17 </a:t>
            </a:r>
            <a:r>
              <a:rPr lang="en-US" sz="1800" dirty="0"/>
              <a:t>mod 10 = </a:t>
            </a:r>
            <a:r>
              <a:rPr lang="en-US" sz="1800" dirty="0" smtClean="0"/>
              <a:t>7 ,  94 </a:t>
            </a:r>
            <a:r>
              <a:rPr lang="en-US" sz="1800" dirty="0"/>
              <a:t>mod 10 = </a:t>
            </a:r>
            <a:r>
              <a:rPr lang="en-US" sz="1800" dirty="0" smtClean="0"/>
              <a:t>4</a:t>
            </a:r>
          </a:p>
        </p:txBody>
      </p:sp>
      <p:graphicFrame>
        <p:nvGraphicFramePr>
          <p:cNvPr id="5" name="Table 4"/>
          <p:cNvGraphicFramePr>
            <a:graphicFrameLocks noGrp="1"/>
          </p:cNvGraphicFramePr>
          <p:nvPr>
            <p:extLst>
              <p:ext uri="{D42A27DB-BD31-4B8C-83A1-F6EECF244321}">
                <p14:modId xmlns:p14="http://schemas.microsoft.com/office/powerpoint/2010/main" val="1607329848"/>
              </p:ext>
            </p:extLst>
          </p:nvPr>
        </p:nvGraphicFramePr>
        <p:xfrm>
          <a:off x="419101" y="2743200"/>
          <a:ext cx="8077198" cy="3969923"/>
        </p:xfrm>
        <a:graphic>
          <a:graphicData uri="http://schemas.openxmlformats.org/drawingml/2006/table">
            <a:tbl>
              <a:tblPr firstRow="1" firstCol="1" bandRow="1">
                <a:tableStyleId>{5C22544A-7EE6-4342-B048-85BDC9FD1C3A}</a:tableStyleId>
              </a:tblPr>
              <a:tblGrid>
                <a:gridCol w="2057398">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472440">
                  <a:extLst>
                    <a:ext uri="{9D8B030D-6E8A-4147-A177-3AD203B41FA5}">
                      <a16:colId xmlns:a16="http://schemas.microsoft.com/office/drawing/2014/main" val="20002"/>
                    </a:ext>
                  </a:extLst>
                </a:gridCol>
                <a:gridCol w="472440">
                  <a:extLst>
                    <a:ext uri="{9D8B030D-6E8A-4147-A177-3AD203B41FA5}">
                      <a16:colId xmlns:a16="http://schemas.microsoft.com/office/drawing/2014/main" val="20003"/>
                    </a:ext>
                  </a:extLst>
                </a:gridCol>
                <a:gridCol w="472440">
                  <a:extLst>
                    <a:ext uri="{9D8B030D-6E8A-4147-A177-3AD203B41FA5}">
                      <a16:colId xmlns:a16="http://schemas.microsoft.com/office/drawing/2014/main" val="20004"/>
                    </a:ext>
                  </a:extLst>
                </a:gridCol>
                <a:gridCol w="472440">
                  <a:extLst>
                    <a:ext uri="{9D8B030D-6E8A-4147-A177-3AD203B41FA5}">
                      <a16:colId xmlns:a16="http://schemas.microsoft.com/office/drawing/2014/main" val="20005"/>
                    </a:ext>
                  </a:extLst>
                </a:gridCol>
                <a:gridCol w="472440">
                  <a:extLst>
                    <a:ext uri="{9D8B030D-6E8A-4147-A177-3AD203B41FA5}">
                      <a16:colId xmlns:a16="http://schemas.microsoft.com/office/drawing/2014/main" val="20006"/>
                    </a:ext>
                  </a:extLst>
                </a:gridCol>
                <a:gridCol w="472440">
                  <a:extLst>
                    <a:ext uri="{9D8B030D-6E8A-4147-A177-3AD203B41FA5}">
                      <a16:colId xmlns:a16="http://schemas.microsoft.com/office/drawing/2014/main" val="20007"/>
                    </a:ext>
                  </a:extLst>
                </a:gridCol>
                <a:gridCol w="472440">
                  <a:extLst>
                    <a:ext uri="{9D8B030D-6E8A-4147-A177-3AD203B41FA5}">
                      <a16:colId xmlns:a16="http://schemas.microsoft.com/office/drawing/2014/main" val="20008"/>
                    </a:ext>
                  </a:extLst>
                </a:gridCol>
                <a:gridCol w="472440">
                  <a:extLst>
                    <a:ext uri="{9D8B030D-6E8A-4147-A177-3AD203B41FA5}">
                      <a16:colId xmlns:a16="http://schemas.microsoft.com/office/drawing/2014/main" val="20009"/>
                    </a:ext>
                  </a:extLst>
                </a:gridCol>
                <a:gridCol w="472440">
                  <a:extLst>
                    <a:ext uri="{9D8B030D-6E8A-4147-A177-3AD203B41FA5}">
                      <a16:colId xmlns:a16="http://schemas.microsoft.com/office/drawing/2014/main" val="20010"/>
                    </a:ext>
                  </a:extLst>
                </a:gridCol>
                <a:gridCol w="472440">
                  <a:extLst>
                    <a:ext uri="{9D8B030D-6E8A-4147-A177-3AD203B41FA5}">
                      <a16:colId xmlns:a16="http://schemas.microsoft.com/office/drawing/2014/main" val="20011"/>
                    </a:ext>
                  </a:extLst>
                </a:gridCol>
              </a:tblGrid>
              <a:tr h="603689">
                <a:tc>
                  <a:txBody>
                    <a:bodyPr/>
                    <a:lstStyle/>
                    <a:p>
                      <a:pPr marL="0" marR="0">
                        <a:lnSpc>
                          <a:spcPct val="115000"/>
                        </a:lnSpc>
                        <a:spcBef>
                          <a:spcPts val="0"/>
                        </a:spcBef>
                        <a:spcAft>
                          <a:spcPts val="0"/>
                        </a:spcAft>
                      </a:pPr>
                      <a:r>
                        <a:rPr lang="en-US" sz="1100" dirty="0">
                          <a:solidFill>
                            <a:schemeClr val="tx1"/>
                          </a:solidFill>
                          <a:effectLst/>
                        </a:rPr>
                        <a:t>Number to encrypt n → (plaintext)</a:t>
                      </a:r>
                      <a:endParaRPr lang="en-US" sz="1100" dirty="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 </a:t>
                      </a:r>
                    </a:p>
                    <a:p>
                      <a:pPr marL="0" marR="0">
                        <a:lnSpc>
                          <a:spcPct val="115000"/>
                        </a:lnSpc>
                        <a:spcBef>
                          <a:spcPts val="0"/>
                        </a:spcBef>
                        <a:spcAft>
                          <a:spcPts val="0"/>
                        </a:spcAft>
                      </a:pPr>
                      <a:r>
                        <a:rPr lang="en-US" sz="1100">
                          <a:solidFill>
                            <a:schemeClr val="tx1"/>
                          </a:solidFill>
                          <a:effectLst/>
                        </a:rPr>
                        <a:t> </a:t>
                      </a:r>
                      <a:endParaRPr lang="en-US" sz="1100">
                        <a:solidFill>
                          <a:schemeClr val="tx1"/>
                        </a:solidFill>
                        <a:effectLst/>
                        <a:latin typeface="Calibri"/>
                        <a:ea typeface="Times New Roman"/>
                        <a:cs typeface="Times New Roman"/>
                      </a:endParaRPr>
                    </a:p>
                  </a:txBody>
                  <a:tcPr marL="0" marR="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dirty="0">
                          <a:solidFill>
                            <a:schemeClr val="tx1"/>
                          </a:solidFill>
                          <a:effectLst/>
                        </a:rPr>
                        <a:t>1</a:t>
                      </a:r>
                      <a:endParaRPr lang="en-US" sz="1100" dirty="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2</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3</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4</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5</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6</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7</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8</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9</a:t>
                      </a:r>
                      <a:endParaRPr lang="en-US" sz="1100">
                        <a:solidFill>
                          <a:schemeClr val="tx1"/>
                        </a:solidFill>
                        <a:effectLst/>
                        <a:latin typeface="Calibri"/>
                        <a:ea typeface="Times New Roman"/>
                        <a:cs typeface="Times New Roman"/>
                      </a:endParaRPr>
                    </a:p>
                  </a:txBody>
                  <a:tcPr marL="68580" marR="68580" marT="0" marB="0"/>
                </a:tc>
                <a:extLst>
                  <a:ext uri="{0D108BD9-81ED-4DB2-BD59-A6C34878D82A}">
                    <a16:rowId xmlns:a16="http://schemas.microsoft.com/office/drawing/2014/main" val="10000"/>
                  </a:ext>
                </a:extLst>
              </a:tr>
              <a:tr h="301844">
                <a:tc>
                  <a:txBody>
                    <a:bodyPr/>
                    <a:lstStyle/>
                    <a:p>
                      <a:pPr marL="0" marR="0">
                        <a:lnSpc>
                          <a:spcPct val="115000"/>
                        </a:lnSpc>
                        <a:spcBef>
                          <a:spcPts val="0"/>
                        </a:spcBef>
                        <a:spcAft>
                          <a:spcPts val="0"/>
                        </a:spcAft>
                      </a:pPr>
                      <a:endParaRPr lang="en-US" sz="1100" dirty="0">
                        <a:solidFill>
                          <a:schemeClr val="tx1"/>
                        </a:solidFill>
                        <a:effectLst/>
                        <a:latin typeface="Calibri"/>
                        <a:ea typeface="Times New Roman"/>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100" dirty="0" smtClean="0">
                          <a:solidFill>
                            <a:schemeClr val="tx1"/>
                          </a:solidFill>
                          <a:effectLst/>
                        </a:rPr>
                        <a:t>Key (multiplier) m ↓</a:t>
                      </a:r>
                      <a:endParaRPr lang="en-US" sz="1100" dirty="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 </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 </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 </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 </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 </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 </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 </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 </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 </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 </a:t>
                      </a:r>
                      <a:endParaRPr lang="en-US" sz="1100">
                        <a:solidFill>
                          <a:schemeClr val="tx1"/>
                        </a:solidFill>
                        <a:effectLst/>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01844">
                <a:tc>
                  <a:txBody>
                    <a:bodyPr/>
                    <a:lstStyle/>
                    <a:p>
                      <a:pPr marL="0" marR="0">
                        <a:lnSpc>
                          <a:spcPct val="115000"/>
                        </a:lnSpc>
                        <a:spcBef>
                          <a:spcPts val="0"/>
                        </a:spcBef>
                        <a:spcAft>
                          <a:spcPts val="0"/>
                        </a:spcAft>
                      </a:pPr>
                      <a:r>
                        <a:rPr lang="en-US" sz="1100">
                          <a:solidFill>
                            <a:schemeClr val="tx1"/>
                          </a:solidFill>
                          <a:effectLst/>
                        </a:rPr>
                        <a:t> </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01844">
                <a:tc>
                  <a:txBody>
                    <a:bodyPr/>
                    <a:lstStyle/>
                    <a:p>
                      <a:pPr marL="0" marR="0">
                        <a:lnSpc>
                          <a:spcPct val="115000"/>
                        </a:lnSpc>
                        <a:spcBef>
                          <a:spcPts val="0"/>
                        </a:spcBef>
                        <a:spcAft>
                          <a:spcPts val="0"/>
                        </a:spcAft>
                      </a:pPr>
                      <a:r>
                        <a:rPr lang="en-US" sz="1100">
                          <a:solidFill>
                            <a:schemeClr val="tx1"/>
                          </a:solidFill>
                          <a:effectLst/>
                        </a:rPr>
                        <a:t>n * m mod 10 →</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1</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1</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2</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3</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4</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5</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6</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7</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8</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9</a:t>
                      </a:r>
                      <a:endParaRPr lang="en-US" sz="1100">
                        <a:solidFill>
                          <a:schemeClr val="tx1"/>
                        </a:solidFill>
                        <a:effectLst/>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01844">
                <a:tc>
                  <a:txBody>
                    <a:bodyPr/>
                    <a:lstStyle/>
                    <a:p>
                      <a:pPr marL="0" marR="0">
                        <a:lnSpc>
                          <a:spcPct val="115000"/>
                        </a:lnSpc>
                        <a:spcBef>
                          <a:spcPts val="0"/>
                        </a:spcBef>
                        <a:spcAft>
                          <a:spcPts val="0"/>
                        </a:spcAft>
                      </a:pPr>
                      <a:r>
                        <a:rPr lang="en-US" sz="1100">
                          <a:solidFill>
                            <a:schemeClr val="tx1"/>
                          </a:solidFill>
                          <a:effectLst/>
                        </a:rPr>
                        <a:t>n * m mod 10 →</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2</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2</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4</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6</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8</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2</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4</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6</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8</a:t>
                      </a:r>
                      <a:endParaRPr lang="en-US" sz="1100">
                        <a:solidFill>
                          <a:schemeClr val="tx1"/>
                        </a:solidFill>
                        <a:effectLst/>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282955">
                <a:tc>
                  <a:txBody>
                    <a:bodyPr/>
                    <a:lstStyle/>
                    <a:p>
                      <a:pPr marL="0" marR="0">
                        <a:lnSpc>
                          <a:spcPct val="115000"/>
                        </a:lnSpc>
                        <a:spcBef>
                          <a:spcPts val="0"/>
                        </a:spcBef>
                        <a:spcAft>
                          <a:spcPts val="0"/>
                        </a:spcAft>
                      </a:pPr>
                      <a:r>
                        <a:rPr lang="en-US" sz="1100">
                          <a:solidFill>
                            <a:schemeClr val="tx1"/>
                          </a:solidFill>
                          <a:effectLst/>
                        </a:rPr>
                        <a:t>n * 3 mod 10 = ciphertext c →</a:t>
                      </a:r>
                      <a:endParaRPr lang="en-US" sz="1100">
                        <a:solidFill>
                          <a:schemeClr val="tx1"/>
                        </a:solidFill>
                        <a:effectLst/>
                        <a:latin typeface="Calibri"/>
                        <a:ea typeface="Times New Roman"/>
                        <a:cs typeface="Times New Roman"/>
                      </a:endParaRPr>
                    </a:p>
                  </a:txBody>
                  <a:tcPr marL="73025" marR="0" marT="0" marB="0"/>
                </a:tc>
                <a:tc>
                  <a:txBody>
                    <a:bodyPr/>
                    <a:lstStyle/>
                    <a:p>
                      <a:pPr marL="0" marR="0">
                        <a:lnSpc>
                          <a:spcPct val="115000"/>
                        </a:lnSpc>
                        <a:spcBef>
                          <a:spcPts val="0"/>
                        </a:spcBef>
                        <a:spcAft>
                          <a:spcPts val="0"/>
                        </a:spcAft>
                      </a:pPr>
                      <a:r>
                        <a:rPr lang="en-US" sz="1100">
                          <a:solidFill>
                            <a:schemeClr val="tx1"/>
                          </a:solidFill>
                          <a:effectLst/>
                        </a:rPr>
                        <a:t>3</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3</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6</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9</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2</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5</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8</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1</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4</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dirty="0">
                          <a:solidFill>
                            <a:schemeClr val="tx1"/>
                          </a:solidFill>
                          <a:effectLst/>
                        </a:rPr>
                        <a:t>7</a:t>
                      </a:r>
                      <a:endParaRPr lang="en-US" sz="1100" dirty="0">
                        <a:solidFill>
                          <a:schemeClr val="tx1"/>
                        </a:solidFill>
                        <a:effectLst/>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301844">
                <a:tc>
                  <a:txBody>
                    <a:bodyPr/>
                    <a:lstStyle/>
                    <a:p>
                      <a:pPr marL="0" marR="0">
                        <a:lnSpc>
                          <a:spcPct val="115000"/>
                        </a:lnSpc>
                        <a:spcBef>
                          <a:spcPts val="0"/>
                        </a:spcBef>
                        <a:spcAft>
                          <a:spcPts val="0"/>
                        </a:spcAft>
                      </a:pPr>
                      <a:r>
                        <a:rPr lang="en-US" sz="1100">
                          <a:solidFill>
                            <a:schemeClr val="tx1"/>
                          </a:solidFill>
                          <a:effectLst/>
                        </a:rPr>
                        <a:t> </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4</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4</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8</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2</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6</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4</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8</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2</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6</a:t>
                      </a:r>
                      <a:endParaRPr lang="en-US" sz="1100">
                        <a:solidFill>
                          <a:schemeClr val="tx1"/>
                        </a:solidFill>
                        <a:effectLst/>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301844">
                <a:tc>
                  <a:txBody>
                    <a:bodyPr/>
                    <a:lstStyle/>
                    <a:p>
                      <a:pPr marL="0" marR="0">
                        <a:lnSpc>
                          <a:spcPct val="115000"/>
                        </a:lnSpc>
                        <a:spcBef>
                          <a:spcPts val="0"/>
                        </a:spcBef>
                        <a:spcAft>
                          <a:spcPts val="0"/>
                        </a:spcAft>
                      </a:pPr>
                      <a:r>
                        <a:rPr lang="en-US" sz="1100">
                          <a:solidFill>
                            <a:schemeClr val="tx1"/>
                          </a:solidFill>
                          <a:effectLst/>
                        </a:rPr>
                        <a:t> </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5</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5</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5</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5</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5</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5</a:t>
                      </a:r>
                      <a:endParaRPr lang="en-US" sz="1100">
                        <a:solidFill>
                          <a:schemeClr val="tx1"/>
                        </a:solidFill>
                        <a:effectLst/>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r h="301844">
                <a:tc>
                  <a:txBody>
                    <a:bodyPr/>
                    <a:lstStyle/>
                    <a:p>
                      <a:pPr marL="0" marR="0">
                        <a:lnSpc>
                          <a:spcPct val="115000"/>
                        </a:lnSpc>
                        <a:spcBef>
                          <a:spcPts val="0"/>
                        </a:spcBef>
                        <a:spcAft>
                          <a:spcPts val="0"/>
                        </a:spcAft>
                      </a:pPr>
                      <a:r>
                        <a:rPr lang="en-US" sz="1100">
                          <a:solidFill>
                            <a:schemeClr val="tx1"/>
                          </a:solidFill>
                          <a:effectLst/>
                        </a:rPr>
                        <a:t> </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6</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6</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2</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8</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4</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6</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2</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8</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4</a:t>
                      </a:r>
                      <a:endParaRPr lang="en-US" sz="1100">
                        <a:solidFill>
                          <a:schemeClr val="tx1"/>
                        </a:solidFill>
                        <a:effectLst/>
                        <a:latin typeface="Calibri"/>
                        <a:ea typeface="Times New Roman"/>
                        <a:cs typeface="Times New Roman"/>
                      </a:endParaRPr>
                    </a:p>
                  </a:txBody>
                  <a:tcPr marL="68580" marR="68580" marT="0" marB="0"/>
                </a:tc>
                <a:extLst>
                  <a:ext uri="{0D108BD9-81ED-4DB2-BD59-A6C34878D82A}">
                    <a16:rowId xmlns:a16="http://schemas.microsoft.com/office/drawing/2014/main" val="10008"/>
                  </a:ext>
                </a:extLst>
              </a:tr>
              <a:tr h="282955">
                <a:tc>
                  <a:txBody>
                    <a:bodyPr/>
                    <a:lstStyle/>
                    <a:p>
                      <a:pPr marL="0" marR="0">
                        <a:lnSpc>
                          <a:spcPct val="115000"/>
                        </a:lnSpc>
                        <a:spcBef>
                          <a:spcPts val="0"/>
                        </a:spcBef>
                        <a:spcAft>
                          <a:spcPts val="0"/>
                        </a:spcAft>
                      </a:pPr>
                      <a:r>
                        <a:rPr lang="en-US" sz="1100">
                          <a:solidFill>
                            <a:schemeClr val="tx1"/>
                          </a:solidFill>
                          <a:effectLst/>
                        </a:rPr>
                        <a:t>c * 7 mod 10 (plaintext) →</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7</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7</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4</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1</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8</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5</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2</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9</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6</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dirty="0">
                          <a:solidFill>
                            <a:schemeClr val="tx1"/>
                          </a:solidFill>
                          <a:effectLst/>
                        </a:rPr>
                        <a:t>3</a:t>
                      </a:r>
                      <a:endParaRPr lang="en-US" sz="1100" dirty="0">
                        <a:solidFill>
                          <a:schemeClr val="tx1"/>
                        </a:solidFill>
                        <a:effectLst/>
                        <a:latin typeface="Calibri"/>
                        <a:ea typeface="Times New Roman"/>
                        <a:cs typeface="Times New Roman"/>
                      </a:endParaRPr>
                    </a:p>
                  </a:txBody>
                  <a:tcPr marL="68580" marR="68580" marT="0" marB="0"/>
                </a:tc>
                <a:extLst>
                  <a:ext uri="{0D108BD9-81ED-4DB2-BD59-A6C34878D82A}">
                    <a16:rowId xmlns:a16="http://schemas.microsoft.com/office/drawing/2014/main" val="10009"/>
                  </a:ext>
                </a:extLst>
              </a:tr>
              <a:tr h="301844">
                <a:tc>
                  <a:txBody>
                    <a:bodyPr/>
                    <a:lstStyle/>
                    <a:p>
                      <a:pPr marL="0" marR="0">
                        <a:lnSpc>
                          <a:spcPct val="115000"/>
                        </a:lnSpc>
                        <a:spcBef>
                          <a:spcPts val="0"/>
                        </a:spcBef>
                        <a:spcAft>
                          <a:spcPts val="0"/>
                        </a:spcAft>
                      </a:pPr>
                      <a:r>
                        <a:rPr lang="en-US" sz="1100">
                          <a:solidFill>
                            <a:schemeClr val="tx1"/>
                          </a:solidFill>
                          <a:effectLst/>
                        </a:rPr>
                        <a:t> </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8</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8</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6</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4</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2</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0</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8</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6</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4</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a:solidFill>
                            <a:schemeClr val="tx1"/>
                          </a:solidFill>
                          <a:effectLst/>
                        </a:rPr>
                        <a:t>2</a:t>
                      </a:r>
                      <a:endParaRPr lang="en-US" sz="1100">
                        <a:solidFill>
                          <a:schemeClr val="tx1"/>
                        </a:solidFill>
                        <a:effectLst/>
                        <a:latin typeface="Calibri"/>
                        <a:ea typeface="Times New Roman"/>
                        <a:cs typeface="Times New Roman"/>
                      </a:endParaRPr>
                    </a:p>
                  </a:txBody>
                  <a:tcPr marL="68580" marR="68580" marT="0" marB="0"/>
                </a:tc>
                <a:extLst>
                  <a:ext uri="{0D108BD9-81ED-4DB2-BD59-A6C34878D82A}">
                    <a16:rowId xmlns:a16="http://schemas.microsoft.com/office/drawing/2014/main" val="10010"/>
                  </a:ext>
                </a:extLst>
              </a:tr>
              <a:tr h="301844">
                <a:tc>
                  <a:txBody>
                    <a:bodyPr/>
                    <a:lstStyle/>
                    <a:p>
                      <a:pPr marL="0" marR="0">
                        <a:lnSpc>
                          <a:spcPct val="115000"/>
                        </a:lnSpc>
                        <a:spcBef>
                          <a:spcPts val="0"/>
                        </a:spcBef>
                        <a:spcAft>
                          <a:spcPts val="0"/>
                        </a:spcAft>
                      </a:pPr>
                      <a:r>
                        <a:rPr lang="en-US" sz="1100">
                          <a:solidFill>
                            <a:schemeClr val="tx1"/>
                          </a:solidFill>
                          <a:effectLst/>
                        </a:rPr>
                        <a:t> </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dirty="0">
                          <a:solidFill>
                            <a:schemeClr val="tx1"/>
                          </a:solidFill>
                          <a:effectLst/>
                        </a:rPr>
                        <a:t>9</a:t>
                      </a:r>
                      <a:endParaRPr lang="en-US" sz="1100" dirty="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dirty="0">
                          <a:solidFill>
                            <a:schemeClr val="tx1"/>
                          </a:solidFill>
                          <a:effectLst/>
                        </a:rPr>
                        <a:t>0</a:t>
                      </a:r>
                      <a:endParaRPr lang="en-US" sz="1100" dirty="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dirty="0">
                          <a:solidFill>
                            <a:schemeClr val="tx1"/>
                          </a:solidFill>
                          <a:effectLst/>
                        </a:rPr>
                        <a:t>9</a:t>
                      </a:r>
                      <a:endParaRPr lang="en-US" sz="1100" dirty="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dirty="0">
                          <a:solidFill>
                            <a:schemeClr val="tx1"/>
                          </a:solidFill>
                          <a:effectLst/>
                        </a:rPr>
                        <a:t>8</a:t>
                      </a:r>
                      <a:endParaRPr lang="en-US" sz="1100" dirty="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dirty="0">
                          <a:solidFill>
                            <a:schemeClr val="tx1"/>
                          </a:solidFill>
                          <a:effectLst/>
                        </a:rPr>
                        <a:t>7</a:t>
                      </a:r>
                      <a:endParaRPr lang="en-US" sz="1100" dirty="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dirty="0">
                          <a:solidFill>
                            <a:schemeClr val="tx1"/>
                          </a:solidFill>
                          <a:effectLst/>
                        </a:rPr>
                        <a:t>6</a:t>
                      </a:r>
                      <a:endParaRPr lang="en-US" sz="1100" dirty="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dirty="0">
                          <a:solidFill>
                            <a:schemeClr val="tx1"/>
                          </a:solidFill>
                          <a:effectLst/>
                        </a:rPr>
                        <a:t>5</a:t>
                      </a:r>
                      <a:endParaRPr lang="en-US" sz="1100" dirty="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dirty="0">
                          <a:solidFill>
                            <a:schemeClr val="tx1"/>
                          </a:solidFill>
                          <a:effectLst/>
                        </a:rPr>
                        <a:t>4</a:t>
                      </a:r>
                      <a:endParaRPr lang="en-US" sz="1100" dirty="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dirty="0">
                          <a:solidFill>
                            <a:schemeClr val="tx1"/>
                          </a:solidFill>
                          <a:effectLst/>
                        </a:rPr>
                        <a:t>3</a:t>
                      </a:r>
                      <a:endParaRPr lang="en-US" sz="1100" dirty="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dirty="0">
                          <a:solidFill>
                            <a:schemeClr val="tx1"/>
                          </a:solidFill>
                          <a:effectLst/>
                        </a:rPr>
                        <a:t>2</a:t>
                      </a:r>
                      <a:endParaRPr lang="en-US" sz="1100" dirty="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100" dirty="0">
                          <a:solidFill>
                            <a:schemeClr val="tx1"/>
                          </a:solidFill>
                          <a:effectLst/>
                        </a:rPr>
                        <a:t>1</a:t>
                      </a:r>
                      <a:endParaRPr lang="en-US" sz="1100" dirty="0">
                        <a:solidFill>
                          <a:schemeClr val="tx1"/>
                        </a:solidFill>
                        <a:effectLst/>
                        <a:latin typeface="Calibri"/>
                        <a:ea typeface="Times New Roman"/>
                        <a:cs typeface="Times New Roman"/>
                      </a:endParaRPr>
                    </a:p>
                  </a:txBody>
                  <a:tcPr marL="68580" marR="68580" marT="0" marB="0"/>
                </a:tc>
                <a:extLst>
                  <a:ext uri="{0D108BD9-81ED-4DB2-BD59-A6C34878D82A}">
                    <a16:rowId xmlns:a16="http://schemas.microsoft.com/office/drawing/2014/main" val="10011"/>
                  </a:ext>
                </a:extLst>
              </a:tr>
            </a:tbl>
          </a:graphicData>
        </a:graphic>
      </p:graphicFrame>
      <p:sp>
        <p:nvSpPr>
          <p:cNvPr id="6" name="Footer Placeholder 5"/>
          <p:cNvSpPr>
            <a:spLocks noGrp="1"/>
          </p:cNvSpPr>
          <p:nvPr>
            <p:ph type="ftr" sz="quarter" idx="11"/>
          </p:nvPr>
        </p:nvSpPr>
        <p:spPr>
          <a:xfrm>
            <a:off x="204438" y="6569075"/>
            <a:ext cx="8101361" cy="365125"/>
          </a:xfrm>
        </p:spPr>
        <p:txBody>
          <a:bodyPr/>
          <a:lstStyle/>
          <a:p>
            <a:pPr algn="l"/>
            <a:r>
              <a:rPr lang="en-US" sz="1100" dirty="0" smtClean="0"/>
              <a:t>Kaufman, C., R. Perlman and M. </a:t>
            </a:r>
            <a:r>
              <a:rPr lang="en-US" sz="1100" dirty="0" err="1" smtClean="0"/>
              <a:t>Speciner</a:t>
            </a:r>
            <a:r>
              <a:rPr lang="en-US" sz="1100" dirty="0" smtClean="0"/>
              <a:t> (2002). Network Security: Private Communication in a Public World, Prentice-Hall</a:t>
            </a:r>
            <a:endParaRPr lang="en-US" sz="1100" dirty="0"/>
          </a:p>
        </p:txBody>
      </p:sp>
    </p:spTree>
    <p:extLst>
      <p:ext uri="{BB962C8B-B14F-4D97-AF65-F5344CB8AC3E}">
        <p14:creationId xmlns:p14="http://schemas.microsoft.com/office/powerpoint/2010/main" val="828255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25</a:t>
            </a:fld>
            <a:endParaRPr lang="en-US" dirty="0"/>
          </a:p>
        </p:txBody>
      </p:sp>
      <p:sp>
        <p:nvSpPr>
          <p:cNvPr id="2" name="Title 1"/>
          <p:cNvSpPr>
            <a:spLocks noGrp="1"/>
          </p:cNvSpPr>
          <p:nvPr>
            <p:ph type="title" idx="4294967295"/>
          </p:nvPr>
        </p:nvSpPr>
        <p:spPr>
          <a:xfrm>
            <a:off x="838200" y="990600"/>
            <a:ext cx="7620000" cy="609600"/>
          </a:xfrm>
        </p:spPr>
        <p:txBody>
          <a:bodyPr>
            <a:normAutofit fontScale="90000"/>
          </a:bodyPr>
          <a:lstStyle/>
          <a:p>
            <a:r>
              <a:rPr lang="en-US" dirty="0" smtClean="0"/>
              <a:t>Public key cryptography</a:t>
            </a:r>
            <a:endParaRPr lang="en-US" dirty="0"/>
          </a:p>
        </p:txBody>
      </p:sp>
      <p:sp>
        <p:nvSpPr>
          <p:cNvPr id="4" name="Content Placeholder 3"/>
          <p:cNvSpPr>
            <a:spLocks noGrp="1"/>
          </p:cNvSpPr>
          <p:nvPr>
            <p:ph sz="quarter" idx="4294967295"/>
          </p:nvPr>
        </p:nvSpPr>
        <p:spPr>
          <a:xfrm>
            <a:off x="838200" y="1752600"/>
            <a:ext cx="7620000" cy="3810000"/>
          </a:xfrm>
        </p:spPr>
        <p:txBody>
          <a:bodyPr>
            <a:normAutofit fontScale="70000" lnSpcReduction="20000"/>
          </a:bodyPr>
          <a:lstStyle/>
          <a:p>
            <a:r>
              <a:rPr lang="en-US" dirty="0" smtClean="0"/>
              <a:t>The table can be used to encrypt any single digit number</a:t>
            </a:r>
          </a:p>
          <a:p>
            <a:r>
              <a:rPr lang="en-US" dirty="0" smtClean="0"/>
              <a:t>To encrypt</a:t>
            </a:r>
          </a:p>
          <a:p>
            <a:pPr lvl="1"/>
            <a:r>
              <a:rPr lang="en-US" dirty="0" smtClean="0"/>
              <a:t>Multiple the number by three</a:t>
            </a:r>
          </a:p>
          <a:p>
            <a:pPr lvl="1"/>
            <a:r>
              <a:rPr lang="en-US" dirty="0" smtClean="0"/>
              <a:t>Take modulus with respect to 10</a:t>
            </a:r>
          </a:p>
          <a:p>
            <a:pPr lvl="1"/>
            <a:r>
              <a:rPr lang="en-US" dirty="0" smtClean="0"/>
              <a:t>E.g. to encrypt </a:t>
            </a:r>
            <a:r>
              <a:rPr lang="en-US" dirty="0" smtClean="0">
                <a:solidFill>
                  <a:srgbClr val="00B050"/>
                </a:solidFill>
              </a:rPr>
              <a:t>7</a:t>
            </a:r>
          </a:p>
          <a:p>
            <a:pPr lvl="2"/>
            <a:r>
              <a:rPr lang="en-US" dirty="0" smtClean="0"/>
              <a:t>7 * 3 = 21</a:t>
            </a:r>
          </a:p>
          <a:p>
            <a:pPr lvl="3"/>
            <a:r>
              <a:rPr lang="en-US" dirty="0" smtClean="0"/>
              <a:t>Cipher text = 21 mod 10 = </a:t>
            </a:r>
            <a:r>
              <a:rPr lang="en-US" dirty="0" smtClean="0">
                <a:solidFill>
                  <a:srgbClr val="FF0000"/>
                </a:solidFill>
              </a:rPr>
              <a:t>1</a:t>
            </a:r>
          </a:p>
          <a:p>
            <a:pPr lvl="1"/>
            <a:r>
              <a:rPr lang="en-US" dirty="0" smtClean="0"/>
              <a:t>Shown in row highlighted in </a:t>
            </a:r>
            <a:r>
              <a:rPr lang="en-US" dirty="0" smtClean="0">
                <a:solidFill>
                  <a:srgbClr val="FF0000"/>
                </a:solidFill>
              </a:rPr>
              <a:t>red</a:t>
            </a:r>
          </a:p>
          <a:p>
            <a:r>
              <a:rPr lang="en-US" dirty="0" smtClean="0"/>
              <a:t>To decrypt</a:t>
            </a:r>
          </a:p>
          <a:p>
            <a:pPr lvl="1"/>
            <a:r>
              <a:rPr lang="en-US" dirty="0" smtClean="0"/>
              <a:t>Multiply cipher text by 7 and take mod with respect to 10</a:t>
            </a:r>
          </a:p>
          <a:p>
            <a:pPr lvl="1"/>
            <a:r>
              <a:rPr lang="en-US" dirty="0" smtClean="0"/>
              <a:t>E.g. 1 * 7 = 7 and 7 mod 10 = </a:t>
            </a:r>
            <a:r>
              <a:rPr lang="en-US" dirty="0" smtClean="0">
                <a:solidFill>
                  <a:srgbClr val="00B050"/>
                </a:solidFill>
              </a:rPr>
              <a:t>7</a:t>
            </a:r>
          </a:p>
          <a:p>
            <a:pPr lvl="1"/>
            <a:r>
              <a:rPr lang="en-US" dirty="0" smtClean="0"/>
              <a:t>Shown in row highlighted in </a:t>
            </a:r>
            <a:r>
              <a:rPr lang="en-US" dirty="0" smtClean="0">
                <a:solidFill>
                  <a:srgbClr val="00B050"/>
                </a:solidFill>
              </a:rPr>
              <a:t>green</a:t>
            </a:r>
            <a:endParaRPr lang="en-US" dirty="0">
              <a:solidFill>
                <a:srgbClr val="00B050"/>
              </a:solidFill>
            </a:endParaRPr>
          </a:p>
        </p:txBody>
      </p:sp>
    </p:spTree>
    <p:extLst>
      <p:ext uri="{BB962C8B-B14F-4D97-AF65-F5344CB8AC3E}">
        <p14:creationId xmlns:p14="http://schemas.microsoft.com/office/powerpoint/2010/main" val="197146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26</a:t>
            </a:fld>
            <a:endParaRPr lang="en-US" dirty="0"/>
          </a:p>
        </p:txBody>
      </p:sp>
      <p:sp>
        <p:nvSpPr>
          <p:cNvPr id="2" name="Title 1"/>
          <p:cNvSpPr>
            <a:spLocks noGrp="1"/>
          </p:cNvSpPr>
          <p:nvPr>
            <p:ph type="title" idx="4294967295"/>
          </p:nvPr>
        </p:nvSpPr>
        <p:spPr>
          <a:xfrm>
            <a:off x="914400" y="838201"/>
            <a:ext cx="7315200" cy="762000"/>
          </a:xfrm>
        </p:spPr>
        <p:txBody>
          <a:bodyPr>
            <a:normAutofit/>
          </a:bodyPr>
          <a:lstStyle/>
          <a:p>
            <a:r>
              <a:rPr lang="en-US" dirty="0" smtClean="0"/>
              <a:t>Public key cryptography</a:t>
            </a:r>
            <a:endParaRPr lang="en-US" dirty="0"/>
          </a:p>
        </p:txBody>
      </p:sp>
      <p:sp>
        <p:nvSpPr>
          <p:cNvPr id="4" name="Content Placeholder 3"/>
          <p:cNvSpPr>
            <a:spLocks noGrp="1"/>
          </p:cNvSpPr>
          <p:nvPr>
            <p:ph sz="quarter" idx="4294967295"/>
          </p:nvPr>
        </p:nvSpPr>
        <p:spPr>
          <a:xfrm>
            <a:off x="945995" y="1676400"/>
            <a:ext cx="7131205" cy="3962400"/>
          </a:xfrm>
        </p:spPr>
        <p:txBody>
          <a:bodyPr>
            <a:normAutofit fontScale="77500" lnSpcReduction="20000"/>
          </a:bodyPr>
          <a:lstStyle/>
          <a:p>
            <a:r>
              <a:rPr lang="en-US" dirty="0" smtClean="0"/>
              <a:t>Some properties of public key encryption</a:t>
            </a:r>
          </a:p>
          <a:p>
            <a:pPr lvl="1"/>
            <a:r>
              <a:rPr lang="en-US" dirty="0" smtClean="0"/>
              <a:t>As seen in the example</a:t>
            </a:r>
          </a:p>
          <a:p>
            <a:pPr lvl="2"/>
            <a:r>
              <a:rPr lang="en-US" dirty="0" smtClean="0"/>
              <a:t>Encryption key cannot be used as the decryption key</a:t>
            </a:r>
          </a:p>
          <a:p>
            <a:pPr lvl="3"/>
            <a:r>
              <a:rPr lang="en-US" dirty="0" smtClean="0"/>
              <a:t>E.g. 1 * 3 mod 10 = 3 </a:t>
            </a:r>
            <a:r>
              <a:rPr lang="en-US" dirty="0" smtClean="0">
                <a:latin typeface="Arial"/>
                <a:cs typeface="Arial"/>
              </a:rPr>
              <a:t>≠ </a:t>
            </a:r>
            <a:r>
              <a:rPr lang="en-US" dirty="0" smtClean="0"/>
              <a:t>7</a:t>
            </a:r>
          </a:p>
          <a:p>
            <a:pPr lvl="2"/>
            <a:r>
              <a:rPr lang="en-US" dirty="0" smtClean="0"/>
              <a:t>Keys are reversible</a:t>
            </a:r>
          </a:p>
          <a:p>
            <a:pPr lvl="3"/>
            <a:r>
              <a:rPr lang="en-US" dirty="0" smtClean="0"/>
              <a:t>E.g. we can use 7 as the encryption key and 3 as the corresponding decryption key</a:t>
            </a:r>
          </a:p>
          <a:p>
            <a:pPr lvl="2"/>
            <a:endParaRPr lang="en-US" dirty="0" smtClean="0"/>
          </a:p>
          <a:p>
            <a:pPr lvl="2"/>
            <a:r>
              <a:rPr lang="en-US" dirty="0" smtClean="0"/>
              <a:t>Key length is important for security</a:t>
            </a:r>
          </a:p>
          <a:p>
            <a:pPr lvl="3"/>
            <a:r>
              <a:rPr lang="en-US" dirty="0" smtClean="0"/>
              <a:t>Keys in example can be easily guessed</a:t>
            </a:r>
          </a:p>
          <a:p>
            <a:pPr lvl="4"/>
            <a:r>
              <a:rPr lang="en-US" dirty="0" smtClean="0"/>
              <a:t>Only 10 tries needed</a:t>
            </a:r>
          </a:p>
          <a:p>
            <a:pPr lvl="3"/>
            <a:r>
              <a:rPr lang="en-US" dirty="0" smtClean="0"/>
              <a:t>Hence long keys necessary for security</a:t>
            </a:r>
          </a:p>
          <a:p>
            <a:pPr lvl="4"/>
            <a:r>
              <a:rPr lang="en-US" dirty="0" smtClean="0"/>
              <a:t>1,00+ digits common in practice</a:t>
            </a:r>
          </a:p>
        </p:txBody>
      </p:sp>
    </p:spTree>
    <p:extLst>
      <p:ext uri="{BB962C8B-B14F-4D97-AF65-F5344CB8AC3E}">
        <p14:creationId xmlns:p14="http://schemas.microsoft.com/office/powerpoint/2010/main" val="3186685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27</a:t>
            </a:fld>
            <a:endParaRPr lang="en-US" dirty="0"/>
          </a:p>
        </p:txBody>
      </p:sp>
      <p:sp>
        <p:nvSpPr>
          <p:cNvPr id="2" name="Title 1"/>
          <p:cNvSpPr>
            <a:spLocks noGrp="1"/>
          </p:cNvSpPr>
          <p:nvPr>
            <p:ph type="title" idx="4294967295"/>
          </p:nvPr>
        </p:nvSpPr>
        <p:spPr>
          <a:xfrm>
            <a:off x="228600" y="914400"/>
            <a:ext cx="9067800" cy="604140"/>
          </a:xfrm>
        </p:spPr>
        <p:txBody>
          <a:bodyPr>
            <a:noAutofit/>
          </a:bodyPr>
          <a:lstStyle/>
          <a:p>
            <a:r>
              <a:rPr lang="en-US" sz="3600" dirty="0" smtClean="0"/>
              <a:t>Public key cryptography in practice – RSA</a:t>
            </a:r>
            <a:endParaRPr lang="en-US" sz="3600" dirty="0"/>
          </a:p>
        </p:txBody>
      </p:sp>
      <p:sp>
        <p:nvSpPr>
          <p:cNvPr id="4" name="Content Placeholder 3"/>
          <p:cNvSpPr>
            <a:spLocks noGrp="1"/>
          </p:cNvSpPr>
          <p:nvPr>
            <p:ph sz="quarter" idx="4294967295"/>
          </p:nvPr>
        </p:nvSpPr>
        <p:spPr>
          <a:xfrm>
            <a:off x="914400" y="1676400"/>
            <a:ext cx="7543800" cy="3581400"/>
          </a:xfrm>
        </p:spPr>
        <p:txBody>
          <a:bodyPr>
            <a:normAutofit/>
          </a:bodyPr>
          <a:lstStyle/>
          <a:p>
            <a:r>
              <a:rPr lang="en-US" dirty="0" smtClean="0"/>
              <a:t>Most popular public key encryption</a:t>
            </a:r>
          </a:p>
          <a:p>
            <a:pPr lvl="1"/>
            <a:r>
              <a:rPr lang="en-US" dirty="0" smtClean="0"/>
              <a:t>Named after creators of algorithm</a:t>
            </a:r>
          </a:p>
          <a:p>
            <a:pPr lvl="2"/>
            <a:r>
              <a:rPr lang="en-US" dirty="0" smtClean="0"/>
              <a:t>Ron </a:t>
            </a:r>
            <a:r>
              <a:rPr lang="en-US" dirty="0" err="1" smtClean="0"/>
              <a:t>Rivest</a:t>
            </a:r>
            <a:r>
              <a:rPr lang="en-US" dirty="0" smtClean="0"/>
              <a:t>, </a:t>
            </a:r>
            <a:r>
              <a:rPr lang="en-US" dirty="0" err="1" smtClean="0"/>
              <a:t>Adi</a:t>
            </a:r>
            <a:r>
              <a:rPr lang="en-US" dirty="0" smtClean="0"/>
              <a:t> Shamir, Leon </a:t>
            </a:r>
            <a:r>
              <a:rPr lang="en-US" dirty="0" err="1" smtClean="0"/>
              <a:t>Adleman</a:t>
            </a:r>
            <a:r>
              <a:rPr lang="en-US" dirty="0" smtClean="0"/>
              <a:t> (1978)</a:t>
            </a:r>
          </a:p>
          <a:p>
            <a:pPr lvl="1"/>
            <a:endParaRPr lang="en-US" dirty="0" smtClean="0"/>
          </a:p>
          <a:p>
            <a:pPr lvl="1"/>
            <a:endParaRPr lang="en-US" dirty="0"/>
          </a:p>
        </p:txBody>
      </p:sp>
      <p:sp>
        <p:nvSpPr>
          <p:cNvPr id="5" name="Content Placeholder 3"/>
          <p:cNvSpPr txBox="1">
            <a:spLocks/>
          </p:cNvSpPr>
          <p:nvPr/>
        </p:nvSpPr>
        <p:spPr>
          <a:xfrm>
            <a:off x="2038446" y="3429929"/>
            <a:ext cx="5295707" cy="255270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b="1" dirty="0" smtClean="0"/>
              <a:t>RSA Algorithm</a:t>
            </a:r>
          </a:p>
          <a:p>
            <a:r>
              <a:rPr lang="en-US" sz="2800" dirty="0" smtClean="0"/>
              <a:t>Start with two large prime numbers, called p and q</a:t>
            </a:r>
          </a:p>
          <a:p>
            <a:r>
              <a:rPr lang="en-US" sz="2800" dirty="0" smtClean="0"/>
              <a:t>Compute n = p * q</a:t>
            </a:r>
          </a:p>
          <a:p>
            <a:r>
              <a:rPr lang="en-US" sz="2800" dirty="0" smtClean="0"/>
              <a:t>Compute φ = (p – 1)*(q – 1)</a:t>
            </a:r>
          </a:p>
          <a:p>
            <a:r>
              <a:rPr lang="en-US" sz="2800" dirty="0" smtClean="0"/>
              <a:t>Choose a number e that is relatively prime to φ</a:t>
            </a:r>
          </a:p>
          <a:p>
            <a:pPr lvl="1"/>
            <a:r>
              <a:rPr lang="en-US" sz="2500" dirty="0" smtClean="0"/>
              <a:t>i.e. the two numbers do not share any common factors</a:t>
            </a:r>
          </a:p>
          <a:p>
            <a:r>
              <a:rPr lang="en-US" sz="2800" dirty="0" smtClean="0"/>
              <a:t>Choose a number d that is the multiplicative inverse of e mod φ</a:t>
            </a:r>
          </a:p>
          <a:p>
            <a:pPr lvl="1"/>
            <a:r>
              <a:rPr lang="en-US" sz="2500" dirty="0" smtClean="0"/>
              <a:t>i.e. a number d such that d*e – 1 is divisible by φ</a:t>
            </a:r>
          </a:p>
          <a:p>
            <a:r>
              <a:rPr lang="en-US" sz="2800" dirty="0" smtClean="0"/>
              <a:t>&lt;e, n&gt; is the public key and is used for encryption</a:t>
            </a:r>
          </a:p>
          <a:p>
            <a:r>
              <a:rPr lang="en-US" sz="2800" dirty="0" smtClean="0"/>
              <a:t>&lt;d, n&gt; is the private key and is used for decryption</a:t>
            </a:r>
            <a:endParaRPr lang="en-US" sz="2800" dirty="0"/>
          </a:p>
        </p:txBody>
      </p:sp>
    </p:spTree>
    <p:extLst>
      <p:ext uri="{BB962C8B-B14F-4D97-AF65-F5344CB8AC3E}">
        <p14:creationId xmlns:p14="http://schemas.microsoft.com/office/powerpoint/2010/main" val="2822597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28</a:t>
            </a:fld>
            <a:endParaRPr lang="en-US" dirty="0"/>
          </a:p>
        </p:txBody>
      </p:sp>
      <p:sp>
        <p:nvSpPr>
          <p:cNvPr id="2" name="Title 1"/>
          <p:cNvSpPr>
            <a:spLocks noGrp="1"/>
          </p:cNvSpPr>
          <p:nvPr>
            <p:ph type="title" idx="4294967295"/>
          </p:nvPr>
        </p:nvSpPr>
        <p:spPr>
          <a:xfrm>
            <a:off x="838200" y="838201"/>
            <a:ext cx="7467600" cy="762000"/>
          </a:xfrm>
        </p:spPr>
        <p:txBody>
          <a:bodyPr/>
          <a:lstStyle/>
          <a:p>
            <a:r>
              <a:rPr lang="en-US" dirty="0" smtClean="0"/>
              <a:t>RSA algorithm – contd.</a:t>
            </a:r>
            <a:endParaRPr lang="en-US" dirty="0"/>
          </a:p>
        </p:txBody>
      </p:sp>
      <p:sp>
        <p:nvSpPr>
          <p:cNvPr id="4" name="Content Placeholder 3"/>
          <p:cNvSpPr>
            <a:spLocks noGrp="1"/>
          </p:cNvSpPr>
          <p:nvPr>
            <p:ph sz="quarter" idx="4294967295"/>
          </p:nvPr>
        </p:nvSpPr>
        <p:spPr>
          <a:xfrm>
            <a:off x="838200" y="1676400"/>
            <a:ext cx="7620000" cy="3810000"/>
          </a:xfrm>
        </p:spPr>
        <p:txBody>
          <a:bodyPr>
            <a:normAutofit/>
          </a:bodyPr>
          <a:lstStyle/>
          <a:p>
            <a:pPr lvl="0"/>
            <a:r>
              <a:rPr lang="en-US" sz="1800" dirty="0"/>
              <a:t>The keys are used as follows</a:t>
            </a:r>
          </a:p>
          <a:p>
            <a:pPr lvl="1"/>
            <a:r>
              <a:rPr lang="en-US" sz="1800" dirty="0"/>
              <a:t>To encrypt message m, compute </a:t>
            </a:r>
            <a:r>
              <a:rPr lang="en-US" sz="1800" dirty="0" err="1"/>
              <a:t>ciphertext</a:t>
            </a:r>
            <a:r>
              <a:rPr lang="en-US" sz="1800" dirty="0"/>
              <a:t> c = m</a:t>
            </a:r>
            <a:r>
              <a:rPr lang="en-US" sz="1800" baseline="30000" dirty="0"/>
              <a:t>e</a:t>
            </a:r>
            <a:r>
              <a:rPr lang="en-US" sz="1800" dirty="0"/>
              <a:t> mod n</a:t>
            </a:r>
          </a:p>
          <a:p>
            <a:pPr lvl="1"/>
            <a:r>
              <a:rPr lang="en-US" sz="1800" dirty="0"/>
              <a:t>To decrypt </a:t>
            </a:r>
            <a:r>
              <a:rPr lang="en-US" sz="1800" dirty="0" err="1"/>
              <a:t>ciphertext</a:t>
            </a:r>
            <a:r>
              <a:rPr lang="en-US" sz="1800" dirty="0"/>
              <a:t> c, compute m = c</a:t>
            </a:r>
            <a:r>
              <a:rPr lang="en-US" sz="1800" baseline="30000" dirty="0"/>
              <a:t>d</a:t>
            </a:r>
            <a:r>
              <a:rPr lang="en-US" sz="1800" dirty="0"/>
              <a:t> mod n</a:t>
            </a:r>
          </a:p>
          <a:p>
            <a:r>
              <a:rPr lang="en-US" sz="1800" dirty="0" smtClean="0"/>
              <a:t>RSA Example</a:t>
            </a:r>
          </a:p>
          <a:p>
            <a:pPr lvl="1"/>
            <a:r>
              <a:rPr lang="en-US" sz="1800" dirty="0" smtClean="0"/>
              <a:t>P = 3</a:t>
            </a:r>
          </a:p>
          <a:p>
            <a:pPr lvl="1"/>
            <a:r>
              <a:rPr lang="en-US" sz="1800" dirty="0" smtClean="0"/>
              <a:t>Q = 11</a:t>
            </a:r>
          </a:p>
          <a:p>
            <a:pPr lvl="1"/>
            <a:r>
              <a:rPr lang="en-US" sz="1800" dirty="0" smtClean="0"/>
              <a:t>N = 3 * 11 = 33</a:t>
            </a:r>
          </a:p>
          <a:p>
            <a:pPr lvl="1"/>
            <a:r>
              <a:rPr lang="el-GR" sz="1800" dirty="0" smtClean="0"/>
              <a:t>Φ</a:t>
            </a:r>
            <a:r>
              <a:rPr lang="en-US" sz="1800" dirty="0" smtClean="0"/>
              <a:t> = (3 – 1) * (11 – 1) = 2 * 10 = 20</a:t>
            </a:r>
          </a:p>
          <a:p>
            <a:pPr lvl="1"/>
            <a:r>
              <a:rPr lang="en-US" sz="1800" dirty="0" smtClean="0"/>
              <a:t>Say, e = 3 (not a factor of 20)</a:t>
            </a:r>
          </a:p>
          <a:p>
            <a:pPr lvl="1"/>
            <a:r>
              <a:rPr lang="en-US" sz="1800" dirty="0" smtClean="0"/>
              <a:t>Say, d = 7</a:t>
            </a:r>
          </a:p>
          <a:p>
            <a:pPr lvl="2"/>
            <a:r>
              <a:rPr lang="en-US" sz="1800" dirty="0" smtClean="0"/>
              <a:t>3 * 7 – 1 = 20 is divisible by 20</a:t>
            </a:r>
            <a:endParaRPr lang="en-US" sz="1800" dirty="0"/>
          </a:p>
        </p:txBody>
      </p:sp>
      <p:pic>
        <p:nvPicPr>
          <p:cNvPr id="5" name="Picture 4"/>
          <p:cNvPicPr>
            <a:picLocks noChangeAspect="1"/>
          </p:cNvPicPr>
          <p:nvPr/>
        </p:nvPicPr>
        <p:blipFill>
          <a:blip r:embed="rId2"/>
          <a:stretch>
            <a:fillRect/>
          </a:stretch>
        </p:blipFill>
        <p:spPr>
          <a:xfrm>
            <a:off x="5310914" y="2819400"/>
            <a:ext cx="3400047" cy="2552700"/>
          </a:xfrm>
          <a:prstGeom prst="rect">
            <a:avLst/>
          </a:prstGeom>
          <a:ln>
            <a:solidFill>
              <a:schemeClr val="tx1"/>
            </a:solidFill>
          </a:ln>
        </p:spPr>
      </p:pic>
    </p:spTree>
    <p:extLst>
      <p:ext uri="{BB962C8B-B14F-4D97-AF65-F5344CB8AC3E}">
        <p14:creationId xmlns:p14="http://schemas.microsoft.com/office/powerpoint/2010/main" val="2240854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29</a:t>
            </a:fld>
            <a:endParaRPr lang="en-US" dirty="0"/>
          </a:p>
        </p:txBody>
      </p:sp>
      <p:sp>
        <p:nvSpPr>
          <p:cNvPr id="2" name="Title 1"/>
          <p:cNvSpPr>
            <a:spLocks noGrp="1"/>
          </p:cNvSpPr>
          <p:nvPr>
            <p:ph type="title" idx="4294967295"/>
          </p:nvPr>
        </p:nvSpPr>
        <p:spPr>
          <a:xfrm>
            <a:off x="762000" y="914400"/>
            <a:ext cx="6172200" cy="639763"/>
          </a:xfrm>
        </p:spPr>
        <p:txBody>
          <a:bodyPr>
            <a:normAutofit fontScale="90000"/>
          </a:bodyPr>
          <a:lstStyle/>
          <a:p>
            <a:r>
              <a:rPr lang="en-US" dirty="0" smtClean="0"/>
              <a:t>RSA algorithm - contd.</a:t>
            </a:r>
            <a:endParaRPr lang="en-US" dirty="0"/>
          </a:p>
        </p:txBody>
      </p:sp>
      <p:sp>
        <p:nvSpPr>
          <p:cNvPr id="4" name="Content Placeholder 3"/>
          <p:cNvSpPr>
            <a:spLocks noGrp="1"/>
          </p:cNvSpPr>
          <p:nvPr>
            <p:ph sz="quarter" idx="4294967295"/>
          </p:nvPr>
        </p:nvSpPr>
        <p:spPr>
          <a:xfrm>
            <a:off x="533400" y="1752600"/>
            <a:ext cx="8229600" cy="609600"/>
          </a:xfrm>
        </p:spPr>
        <p:txBody>
          <a:bodyPr>
            <a:normAutofit fontScale="92500" lnSpcReduction="10000"/>
          </a:bodyPr>
          <a:lstStyle/>
          <a:p>
            <a:r>
              <a:rPr lang="en-US" sz="1800" dirty="0" err="1" smtClean="0"/>
              <a:t>Ciphertext</a:t>
            </a:r>
            <a:r>
              <a:rPr lang="en-US" sz="1800" dirty="0" smtClean="0"/>
              <a:t> = message</a:t>
            </a:r>
            <a:r>
              <a:rPr lang="en-US" sz="1800" baseline="30000" dirty="0" smtClean="0"/>
              <a:t>3</a:t>
            </a:r>
            <a:r>
              <a:rPr lang="en-US" sz="1800" dirty="0" smtClean="0"/>
              <a:t> mod 33</a:t>
            </a:r>
          </a:p>
          <a:p>
            <a:r>
              <a:rPr lang="en-US" sz="1800" dirty="0" smtClean="0"/>
              <a:t>Message = ciphertext</a:t>
            </a:r>
            <a:r>
              <a:rPr lang="en-US" sz="1800" baseline="30000" dirty="0" smtClean="0"/>
              <a:t>7</a:t>
            </a:r>
            <a:r>
              <a:rPr lang="en-US" sz="1800" dirty="0" smtClean="0"/>
              <a:t> </a:t>
            </a:r>
            <a:r>
              <a:rPr lang="en-US" sz="1800" dirty="0"/>
              <a:t>mod 33</a:t>
            </a:r>
          </a:p>
        </p:txBody>
      </p:sp>
      <p:graphicFrame>
        <p:nvGraphicFramePr>
          <p:cNvPr id="5" name="Table 4"/>
          <p:cNvGraphicFramePr>
            <a:graphicFrameLocks noGrp="1"/>
          </p:cNvGraphicFramePr>
          <p:nvPr>
            <p:extLst>
              <p:ext uri="{D42A27DB-BD31-4B8C-83A1-F6EECF244321}">
                <p14:modId xmlns:p14="http://schemas.microsoft.com/office/powerpoint/2010/main" val="4256029012"/>
              </p:ext>
            </p:extLst>
          </p:nvPr>
        </p:nvGraphicFramePr>
        <p:xfrm>
          <a:off x="533400" y="2362200"/>
          <a:ext cx="8153399" cy="3886203"/>
        </p:xfrm>
        <a:graphic>
          <a:graphicData uri="http://schemas.openxmlformats.org/drawingml/2006/table">
            <a:tbl>
              <a:tblPr firstRow="1" firstCol="1" bandRow="1">
                <a:tableStyleId>{5C22544A-7EE6-4342-B048-85BDC9FD1C3A}</a:tableStyleId>
              </a:tblPr>
              <a:tblGrid>
                <a:gridCol w="685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1676400">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gridCol w="1142999">
                  <a:extLst>
                    <a:ext uri="{9D8B030D-6E8A-4147-A177-3AD203B41FA5}">
                      <a16:colId xmlns:a16="http://schemas.microsoft.com/office/drawing/2014/main" val="20006"/>
                    </a:ext>
                  </a:extLst>
                </a:gridCol>
              </a:tblGrid>
              <a:tr h="351160">
                <a:tc gridSpan="2">
                  <a:txBody>
                    <a:bodyPr/>
                    <a:lstStyle/>
                    <a:p>
                      <a:pPr marL="0" marR="0" algn="ctr">
                        <a:lnSpc>
                          <a:spcPct val="115000"/>
                        </a:lnSpc>
                        <a:spcBef>
                          <a:spcPts val="0"/>
                        </a:spcBef>
                        <a:spcAft>
                          <a:spcPts val="1000"/>
                        </a:spcAft>
                      </a:pPr>
                      <a:r>
                        <a:rPr lang="en-US" sz="1100">
                          <a:solidFill>
                            <a:schemeClr val="tx1"/>
                          </a:solidFill>
                          <a:effectLst/>
                        </a:rPr>
                        <a:t>Plaintext</a:t>
                      </a:r>
                      <a:endParaRPr lang="en-US" sz="1100">
                        <a:solidFill>
                          <a:schemeClr val="tx1"/>
                        </a:solidFill>
                        <a:effectLst/>
                        <a:latin typeface="Calibri"/>
                        <a:ea typeface="Times New Roman"/>
                        <a:cs typeface="Times New Roman"/>
                      </a:endParaRPr>
                    </a:p>
                  </a:txBody>
                  <a:tcPr marL="68580" marR="68580" marT="0" marB="0"/>
                </a:tc>
                <a:tc hMerge="1">
                  <a:txBody>
                    <a:bodyPr/>
                    <a:lstStyle/>
                    <a:p>
                      <a:endParaRPr lang="en-US"/>
                    </a:p>
                  </a:txBody>
                  <a:tcPr/>
                </a:tc>
                <a:tc>
                  <a:txBody>
                    <a:bodyPr/>
                    <a:lstStyle/>
                    <a:p>
                      <a:pPr marL="0" marR="0" algn="ctr">
                        <a:lnSpc>
                          <a:spcPct val="115000"/>
                        </a:lnSpc>
                        <a:spcBef>
                          <a:spcPts val="0"/>
                        </a:spcBef>
                        <a:spcAft>
                          <a:spcPts val="1000"/>
                        </a:spcAft>
                      </a:pPr>
                      <a:r>
                        <a:rPr lang="en-US" sz="1100">
                          <a:solidFill>
                            <a:schemeClr val="tx1"/>
                          </a:solidFill>
                          <a:effectLst/>
                        </a:rPr>
                        <a:t> </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1000"/>
                        </a:spcAft>
                      </a:pPr>
                      <a:r>
                        <a:rPr lang="en-US" sz="1100">
                          <a:solidFill>
                            <a:schemeClr val="tx1"/>
                          </a:solidFill>
                          <a:effectLst/>
                        </a:rPr>
                        <a:t>Cipher</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gn="ctr">
                        <a:lnSpc>
                          <a:spcPct val="115000"/>
                        </a:lnSpc>
                        <a:spcBef>
                          <a:spcPts val="0"/>
                        </a:spcBef>
                        <a:spcAft>
                          <a:spcPts val="1000"/>
                        </a:spcAft>
                      </a:pPr>
                      <a:r>
                        <a:rPr lang="en-US" sz="1100">
                          <a:solidFill>
                            <a:schemeClr val="tx1"/>
                          </a:solidFill>
                          <a:effectLst/>
                        </a:rPr>
                        <a:t> </a:t>
                      </a:r>
                      <a:endParaRPr lang="en-US" sz="1100">
                        <a:solidFill>
                          <a:schemeClr val="tx1"/>
                        </a:solidFill>
                        <a:effectLst/>
                        <a:latin typeface="Calibri"/>
                        <a:ea typeface="Times New Roman"/>
                        <a:cs typeface="Times New Roman"/>
                      </a:endParaRPr>
                    </a:p>
                  </a:txBody>
                  <a:tcPr marL="68580" marR="68580" marT="0" marB="0"/>
                </a:tc>
                <a:tc gridSpan="2">
                  <a:txBody>
                    <a:bodyPr/>
                    <a:lstStyle/>
                    <a:p>
                      <a:pPr marL="0" marR="0" algn="ctr">
                        <a:lnSpc>
                          <a:spcPct val="115000"/>
                        </a:lnSpc>
                        <a:spcBef>
                          <a:spcPts val="0"/>
                        </a:spcBef>
                        <a:spcAft>
                          <a:spcPts val="1000"/>
                        </a:spcAft>
                      </a:pPr>
                      <a:r>
                        <a:rPr lang="en-US" sz="1100">
                          <a:solidFill>
                            <a:schemeClr val="tx1"/>
                          </a:solidFill>
                          <a:effectLst/>
                        </a:rPr>
                        <a:t>Plaintext</a:t>
                      </a:r>
                      <a:endParaRPr lang="en-US" sz="1100">
                        <a:solidFill>
                          <a:schemeClr val="tx1"/>
                        </a:solidFill>
                        <a:effectLst/>
                        <a:latin typeface="Calibri"/>
                        <a:ea typeface="Times New Roman"/>
                        <a:cs typeface="Times New Roman"/>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351160">
                <a:tc gridSpan="4">
                  <a:txBody>
                    <a:bodyPr/>
                    <a:lstStyle/>
                    <a:p>
                      <a:pPr marL="0" marR="0" algn="ctr">
                        <a:lnSpc>
                          <a:spcPct val="115000"/>
                        </a:lnSpc>
                        <a:spcBef>
                          <a:spcPts val="0"/>
                        </a:spcBef>
                        <a:spcAft>
                          <a:spcPts val="1000"/>
                        </a:spcAft>
                      </a:pPr>
                      <a:r>
                        <a:rPr lang="en-US" sz="1100" dirty="0">
                          <a:solidFill>
                            <a:schemeClr val="tx1"/>
                          </a:solidFill>
                          <a:effectLst/>
                        </a:rPr>
                        <a:t>Sender operation</a:t>
                      </a:r>
                      <a:endParaRPr lang="en-US" sz="1100" dirty="0">
                        <a:solidFill>
                          <a:schemeClr val="tx1"/>
                        </a:solidFill>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0"/>
                        </a:spcBef>
                        <a:spcAft>
                          <a:spcPts val="1000"/>
                        </a:spcAft>
                      </a:pPr>
                      <a:r>
                        <a:rPr lang="en-US" sz="1100">
                          <a:solidFill>
                            <a:schemeClr val="tx1"/>
                          </a:solidFill>
                          <a:effectLst/>
                        </a:rPr>
                        <a:t>Receiver operation</a:t>
                      </a:r>
                      <a:endParaRPr lang="en-US" sz="1100">
                        <a:solidFill>
                          <a:schemeClr val="tx1"/>
                        </a:solidFill>
                        <a:effectLst/>
                        <a:latin typeface="Calibri"/>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725763">
                <a:tc>
                  <a:txBody>
                    <a:bodyPr/>
                    <a:lstStyle/>
                    <a:p>
                      <a:pPr marL="0" marR="0">
                        <a:lnSpc>
                          <a:spcPct val="115000"/>
                        </a:lnSpc>
                        <a:spcBef>
                          <a:spcPts val="0"/>
                        </a:spcBef>
                        <a:spcAft>
                          <a:spcPts val="1000"/>
                        </a:spcAft>
                      </a:pPr>
                      <a:r>
                        <a:rPr lang="en-US" sz="1100">
                          <a:solidFill>
                            <a:schemeClr val="tx1"/>
                          </a:solidFill>
                          <a:effectLst/>
                        </a:rPr>
                        <a:t>Symbol</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Numeric representation (m)</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m</a:t>
                      </a:r>
                      <a:r>
                        <a:rPr lang="en-US" sz="1100" baseline="30000">
                          <a:solidFill>
                            <a:schemeClr val="tx1"/>
                          </a:solidFill>
                          <a:effectLst/>
                        </a:rPr>
                        <a:t>3</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m</a:t>
                      </a:r>
                      <a:r>
                        <a:rPr lang="en-US" sz="1100" baseline="30000">
                          <a:solidFill>
                            <a:schemeClr val="tx1"/>
                          </a:solidFill>
                          <a:effectLst/>
                        </a:rPr>
                        <a:t>3</a:t>
                      </a:r>
                      <a:r>
                        <a:rPr lang="en-US" sz="1100">
                          <a:solidFill>
                            <a:schemeClr val="tx1"/>
                          </a:solidFill>
                          <a:effectLst/>
                        </a:rPr>
                        <a:t> mod 33</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c</a:t>
                      </a:r>
                      <a:r>
                        <a:rPr lang="en-US" sz="1100" baseline="30000">
                          <a:solidFill>
                            <a:schemeClr val="tx1"/>
                          </a:solidFill>
                          <a:effectLst/>
                        </a:rPr>
                        <a:t>7</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c</a:t>
                      </a:r>
                      <a:r>
                        <a:rPr lang="en-US" sz="1100" baseline="30000">
                          <a:solidFill>
                            <a:schemeClr val="tx1"/>
                          </a:solidFill>
                          <a:effectLst/>
                        </a:rPr>
                        <a:t>7</a:t>
                      </a:r>
                      <a:r>
                        <a:rPr lang="en-US" sz="1100">
                          <a:solidFill>
                            <a:schemeClr val="tx1"/>
                          </a:solidFill>
                          <a:effectLst/>
                        </a:rPr>
                        <a:t> mod 33</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Symbol</a:t>
                      </a:r>
                      <a:endParaRPr lang="en-US" sz="1100">
                        <a:solidFill>
                          <a:schemeClr val="tx1"/>
                        </a:solidFill>
                        <a:effectLst/>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51160">
                <a:tc>
                  <a:txBody>
                    <a:bodyPr/>
                    <a:lstStyle/>
                    <a:p>
                      <a:pPr marL="0" marR="0">
                        <a:lnSpc>
                          <a:spcPct val="115000"/>
                        </a:lnSpc>
                        <a:spcBef>
                          <a:spcPts val="0"/>
                        </a:spcBef>
                        <a:spcAft>
                          <a:spcPts val="1000"/>
                        </a:spcAft>
                      </a:pPr>
                      <a:r>
                        <a:rPr lang="en-US" sz="1100">
                          <a:solidFill>
                            <a:schemeClr val="tx1"/>
                          </a:solidFill>
                          <a:effectLst/>
                        </a:rPr>
                        <a:t>H</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8</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512</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17</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410338673</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8</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H</a:t>
                      </a:r>
                      <a:endParaRPr lang="en-US" sz="1100">
                        <a:solidFill>
                          <a:schemeClr val="tx1"/>
                        </a:solidFill>
                        <a:effectLst/>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51160">
                <a:tc>
                  <a:txBody>
                    <a:bodyPr/>
                    <a:lstStyle/>
                    <a:p>
                      <a:pPr marL="0" marR="0">
                        <a:lnSpc>
                          <a:spcPct val="115000"/>
                        </a:lnSpc>
                        <a:spcBef>
                          <a:spcPts val="0"/>
                        </a:spcBef>
                        <a:spcAft>
                          <a:spcPts val="1000"/>
                        </a:spcAft>
                      </a:pPr>
                      <a:r>
                        <a:rPr lang="en-US" sz="1100">
                          <a:solidFill>
                            <a:schemeClr val="tx1"/>
                          </a:solidFill>
                          <a:effectLst/>
                        </a:rPr>
                        <a:t>E</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5</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125</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26</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8031810176</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5</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E</a:t>
                      </a:r>
                      <a:endParaRPr lang="en-US" sz="1100">
                        <a:solidFill>
                          <a:schemeClr val="tx1"/>
                        </a:solidFill>
                        <a:effectLst/>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51160">
                <a:tc>
                  <a:txBody>
                    <a:bodyPr/>
                    <a:lstStyle/>
                    <a:p>
                      <a:pPr marL="0" marR="0">
                        <a:lnSpc>
                          <a:spcPct val="115000"/>
                        </a:lnSpc>
                        <a:spcBef>
                          <a:spcPts val="0"/>
                        </a:spcBef>
                        <a:spcAft>
                          <a:spcPts val="1000"/>
                        </a:spcAft>
                      </a:pPr>
                      <a:r>
                        <a:rPr lang="en-US" sz="1100">
                          <a:solidFill>
                            <a:schemeClr val="tx1"/>
                          </a:solidFill>
                          <a:effectLst/>
                        </a:rPr>
                        <a:t>L</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12</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1728</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12</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35831808</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12</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L</a:t>
                      </a:r>
                      <a:endParaRPr lang="en-US" sz="1100">
                        <a:solidFill>
                          <a:schemeClr val="tx1"/>
                        </a:solidFill>
                        <a:effectLst/>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351160">
                <a:tc>
                  <a:txBody>
                    <a:bodyPr/>
                    <a:lstStyle/>
                    <a:p>
                      <a:pPr marL="0" marR="0">
                        <a:lnSpc>
                          <a:spcPct val="115000"/>
                        </a:lnSpc>
                        <a:spcBef>
                          <a:spcPts val="0"/>
                        </a:spcBef>
                        <a:spcAft>
                          <a:spcPts val="1000"/>
                        </a:spcAft>
                      </a:pPr>
                      <a:r>
                        <a:rPr lang="en-US" sz="1100">
                          <a:solidFill>
                            <a:schemeClr val="tx1"/>
                          </a:solidFill>
                          <a:effectLst/>
                        </a:rPr>
                        <a:t>O</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14</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2744</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5</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78125</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14</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O</a:t>
                      </a:r>
                      <a:endParaRPr lang="en-US" sz="1100">
                        <a:solidFill>
                          <a:schemeClr val="tx1"/>
                        </a:solidFill>
                        <a:effectLst/>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351160">
                <a:tc>
                  <a:txBody>
                    <a:bodyPr/>
                    <a:lstStyle/>
                    <a:p>
                      <a:pPr marL="0" marR="0">
                        <a:lnSpc>
                          <a:spcPct val="115000"/>
                        </a:lnSpc>
                        <a:spcBef>
                          <a:spcPts val="0"/>
                        </a:spcBef>
                        <a:spcAft>
                          <a:spcPts val="1000"/>
                        </a:spcAft>
                      </a:pPr>
                      <a:r>
                        <a:rPr lang="en-US" sz="1100">
                          <a:solidFill>
                            <a:schemeClr val="tx1"/>
                          </a:solidFill>
                          <a:effectLst/>
                        </a:rPr>
                        <a:t>I</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9</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729</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3</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2187</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9</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I</a:t>
                      </a:r>
                      <a:endParaRPr lang="en-US" sz="1100">
                        <a:solidFill>
                          <a:schemeClr val="tx1"/>
                        </a:solidFill>
                        <a:effectLst/>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r h="351160">
                <a:tc>
                  <a:txBody>
                    <a:bodyPr/>
                    <a:lstStyle/>
                    <a:p>
                      <a:pPr marL="0" marR="0">
                        <a:lnSpc>
                          <a:spcPct val="115000"/>
                        </a:lnSpc>
                        <a:spcBef>
                          <a:spcPts val="0"/>
                        </a:spcBef>
                        <a:spcAft>
                          <a:spcPts val="1000"/>
                        </a:spcAft>
                      </a:pPr>
                      <a:r>
                        <a:rPr lang="en-US" sz="1100">
                          <a:solidFill>
                            <a:schemeClr val="tx1"/>
                          </a:solidFill>
                          <a:effectLst/>
                        </a:rPr>
                        <a:t>S</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19</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6859</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28</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13492928512</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19</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S</a:t>
                      </a:r>
                      <a:endParaRPr lang="en-US" sz="1100">
                        <a:solidFill>
                          <a:schemeClr val="tx1"/>
                        </a:solidFill>
                        <a:effectLst/>
                        <a:latin typeface="Calibri"/>
                        <a:ea typeface="Times New Roman"/>
                        <a:cs typeface="Times New Roman"/>
                      </a:endParaRPr>
                    </a:p>
                  </a:txBody>
                  <a:tcPr marL="68580" marR="68580" marT="0" marB="0"/>
                </a:tc>
                <a:extLst>
                  <a:ext uri="{0D108BD9-81ED-4DB2-BD59-A6C34878D82A}">
                    <a16:rowId xmlns:a16="http://schemas.microsoft.com/office/drawing/2014/main" val="10008"/>
                  </a:ext>
                </a:extLst>
              </a:tr>
              <a:tr h="351160">
                <a:tc>
                  <a:txBody>
                    <a:bodyPr/>
                    <a:lstStyle/>
                    <a:p>
                      <a:pPr marL="0" marR="0">
                        <a:lnSpc>
                          <a:spcPct val="115000"/>
                        </a:lnSpc>
                        <a:spcBef>
                          <a:spcPts val="0"/>
                        </a:spcBef>
                        <a:spcAft>
                          <a:spcPts val="1000"/>
                        </a:spcAft>
                      </a:pPr>
                      <a:r>
                        <a:rPr lang="en-US" sz="1100">
                          <a:solidFill>
                            <a:schemeClr val="tx1"/>
                          </a:solidFill>
                          <a:effectLst/>
                        </a:rPr>
                        <a:t>M</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13</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2197</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19</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893871739</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a:solidFill>
                            <a:schemeClr val="tx1"/>
                          </a:solidFill>
                          <a:effectLst/>
                        </a:rPr>
                        <a:t>13</a:t>
                      </a:r>
                      <a:endParaRPr lang="en-US" sz="1100">
                        <a:solidFill>
                          <a:schemeClr val="tx1"/>
                        </a:solidFill>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1000"/>
                        </a:spcAft>
                      </a:pPr>
                      <a:r>
                        <a:rPr lang="en-US" sz="1100" dirty="0">
                          <a:solidFill>
                            <a:schemeClr val="tx1"/>
                          </a:solidFill>
                          <a:effectLst/>
                        </a:rPr>
                        <a:t>M</a:t>
                      </a:r>
                      <a:endParaRPr lang="en-US" sz="1100" dirty="0">
                        <a:solidFill>
                          <a:schemeClr val="tx1"/>
                        </a:solidFill>
                        <a:effectLst/>
                        <a:latin typeface="Calibri"/>
                        <a:ea typeface="Times New Roman"/>
                        <a:cs typeface="Times New Roman"/>
                      </a:endParaRPr>
                    </a:p>
                  </a:txBody>
                  <a:tcPr marL="68580" marR="68580" marT="0" marB="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868649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a:t>
            </a:r>
            <a:r>
              <a:rPr lang="en-US" dirty="0" smtClean="0"/>
              <a:t>7</a:t>
            </a:r>
            <a:endParaRPr lang="en-US" dirty="0"/>
          </a:p>
        </p:txBody>
      </p:sp>
      <p:sp>
        <p:nvSpPr>
          <p:cNvPr id="3" name="Subtitle 2"/>
          <p:cNvSpPr>
            <a:spLocks noGrp="1"/>
          </p:cNvSpPr>
          <p:nvPr>
            <p:ph type="body" idx="1"/>
          </p:nvPr>
        </p:nvSpPr>
        <p:spPr/>
        <p:txBody>
          <a:bodyPr/>
          <a:lstStyle/>
          <a:p>
            <a:r>
              <a:rPr lang="en-US" dirty="0" smtClean="0"/>
              <a:t>Encryption</a:t>
            </a:r>
            <a:endParaRPr lang="en-US" dirty="0"/>
          </a:p>
        </p:txBody>
      </p:sp>
    </p:spTree>
    <p:extLst>
      <p:ext uri="{BB962C8B-B14F-4D97-AF65-F5344CB8AC3E}">
        <p14:creationId xmlns:p14="http://schemas.microsoft.com/office/powerpoint/2010/main" val="16765537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30</a:t>
            </a:fld>
            <a:endParaRPr lang="en-US" dirty="0"/>
          </a:p>
        </p:txBody>
      </p:sp>
      <p:sp>
        <p:nvSpPr>
          <p:cNvPr id="2" name="Title 1"/>
          <p:cNvSpPr>
            <a:spLocks noGrp="1"/>
          </p:cNvSpPr>
          <p:nvPr>
            <p:ph type="title" idx="4294967295"/>
          </p:nvPr>
        </p:nvSpPr>
        <p:spPr>
          <a:xfrm>
            <a:off x="914400" y="838201"/>
            <a:ext cx="7391400" cy="762000"/>
          </a:xfrm>
        </p:spPr>
        <p:txBody>
          <a:bodyPr/>
          <a:lstStyle/>
          <a:p>
            <a:r>
              <a:rPr lang="en-US" dirty="0" smtClean="0"/>
              <a:t>Key choice in practice</a:t>
            </a:r>
            <a:endParaRPr lang="en-US" dirty="0"/>
          </a:p>
        </p:txBody>
      </p:sp>
      <p:sp>
        <p:nvSpPr>
          <p:cNvPr id="4" name="Content Placeholder 3"/>
          <p:cNvSpPr>
            <a:spLocks noGrp="1"/>
          </p:cNvSpPr>
          <p:nvPr>
            <p:ph sz="quarter" idx="4294967295"/>
          </p:nvPr>
        </p:nvSpPr>
        <p:spPr>
          <a:xfrm>
            <a:off x="914400" y="1752600"/>
            <a:ext cx="7391400" cy="3505200"/>
          </a:xfrm>
        </p:spPr>
        <p:txBody>
          <a:bodyPr>
            <a:noAutofit/>
          </a:bodyPr>
          <a:lstStyle/>
          <a:p>
            <a:r>
              <a:rPr lang="en-US" sz="1800" dirty="0" smtClean="0"/>
              <a:t>Observe impact of key choice</a:t>
            </a:r>
          </a:p>
          <a:p>
            <a:pPr lvl="1"/>
            <a:r>
              <a:rPr lang="en-US" sz="1800" dirty="0" smtClean="0"/>
              <a:t>Encryption and decryption involve different levels of computational complexity</a:t>
            </a:r>
          </a:p>
          <a:p>
            <a:pPr lvl="1"/>
            <a:r>
              <a:rPr lang="en-US" sz="1800" dirty="0" smtClean="0"/>
              <a:t>In example</a:t>
            </a:r>
          </a:p>
          <a:p>
            <a:pPr lvl="2"/>
            <a:r>
              <a:rPr lang="en-US" sz="1800" dirty="0" smtClean="0"/>
              <a:t>Decryption operations involve larger numbers</a:t>
            </a:r>
          </a:p>
          <a:p>
            <a:pPr lvl="1"/>
            <a:r>
              <a:rPr lang="en-US" sz="1800" dirty="0" smtClean="0"/>
              <a:t>Specially important since operations involve exponentiation</a:t>
            </a:r>
          </a:p>
          <a:p>
            <a:r>
              <a:rPr lang="en-US" sz="1800" dirty="0" smtClean="0"/>
              <a:t>Design choice</a:t>
            </a:r>
          </a:p>
          <a:p>
            <a:pPr lvl="1"/>
            <a:r>
              <a:rPr lang="en-US" sz="1800" dirty="0" smtClean="0"/>
              <a:t>Which pair to use for encryption</a:t>
            </a:r>
          </a:p>
          <a:p>
            <a:pPr lvl="1"/>
            <a:r>
              <a:rPr lang="en-US" sz="1800" dirty="0" smtClean="0"/>
              <a:t>Which pair for decryption</a:t>
            </a:r>
          </a:p>
          <a:p>
            <a:pPr lvl="1"/>
            <a:r>
              <a:rPr lang="en-US" sz="1800" dirty="0" smtClean="0"/>
              <a:t>?</a:t>
            </a:r>
          </a:p>
          <a:p>
            <a:r>
              <a:rPr lang="en-US" sz="1800" dirty="0" smtClean="0"/>
              <a:t>Typically, smaller number used for encryption</a:t>
            </a:r>
          </a:p>
          <a:p>
            <a:pPr lvl="1"/>
            <a:r>
              <a:rPr lang="en-US" sz="1800" dirty="0" smtClean="0"/>
              <a:t>Support simpler devices such as smart phones</a:t>
            </a:r>
            <a:endParaRPr lang="en-US" sz="1800" dirty="0"/>
          </a:p>
        </p:txBody>
      </p:sp>
    </p:spTree>
    <p:extLst>
      <p:ext uri="{BB962C8B-B14F-4D97-AF65-F5344CB8AC3E}">
        <p14:creationId xmlns:p14="http://schemas.microsoft.com/office/powerpoint/2010/main" val="1043889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31</a:t>
            </a:fld>
            <a:endParaRPr lang="en-US" dirty="0"/>
          </a:p>
        </p:txBody>
      </p:sp>
      <p:sp>
        <p:nvSpPr>
          <p:cNvPr id="2" name="Title 1"/>
          <p:cNvSpPr>
            <a:spLocks noGrp="1"/>
          </p:cNvSpPr>
          <p:nvPr>
            <p:ph type="title" idx="4294967295"/>
          </p:nvPr>
        </p:nvSpPr>
        <p:spPr>
          <a:xfrm>
            <a:off x="838200" y="838200"/>
            <a:ext cx="5275263" cy="715963"/>
          </a:xfrm>
        </p:spPr>
        <p:txBody>
          <a:bodyPr>
            <a:normAutofit fontScale="90000"/>
          </a:bodyPr>
          <a:lstStyle/>
          <a:p>
            <a:r>
              <a:rPr lang="en-US" dirty="0" smtClean="0"/>
              <a:t>Hash functions</a:t>
            </a:r>
            <a:endParaRPr lang="en-US" dirty="0"/>
          </a:p>
        </p:txBody>
      </p:sp>
      <p:sp>
        <p:nvSpPr>
          <p:cNvPr id="4" name="Content Placeholder 3"/>
          <p:cNvSpPr>
            <a:spLocks noGrp="1"/>
          </p:cNvSpPr>
          <p:nvPr>
            <p:ph sz="quarter" idx="4294967295"/>
          </p:nvPr>
        </p:nvSpPr>
        <p:spPr>
          <a:xfrm>
            <a:off x="828907" y="1752600"/>
            <a:ext cx="4038600" cy="2971800"/>
          </a:xfrm>
        </p:spPr>
        <p:txBody>
          <a:bodyPr>
            <a:normAutofit/>
          </a:bodyPr>
          <a:lstStyle/>
          <a:p>
            <a:r>
              <a:rPr lang="en-US" sz="1800" dirty="0" smtClean="0"/>
              <a:t>Transform input of arbitrary length into outputs of fixed length</a:t>
            </a:r>
          </a:p>
          <a:p>
            <a:r>
              <a:rPr lang="en-US" sz="1800" dirty="0" smtClean="0"/>
              <a:t>Two properties</a:t>
            </a:r>
          </a:p>
          <a:p>
            <a:pPr lvl="1"/>
            <a:r>
              <a:rPr lang="en-US" sz="1800" dirty="0" smtClean="0"/>
              <a:t>Unique output for each input</a:t>
            </a:r>
          </a:p>
          <a:p>
            <a:pPr lvl="1"/>
            <a:r>
              <a:rPr lang="en-US" sz="1800" dirty="0" smtClean="0"/>
              <a:t>Infinitely many inputs share same output</a:t>
            </a:r>
          </a:p>
          <a:p>
            <a:pPr lvl="2"/>
            <a:r>
              <a:rPr lang="en-US" sz="1800" dirty="0" smtClean="0"/>
              <a:t>Hence impossible </a:t>
            </a:r>
            <a:r>
              <a:rPr lang="en-US" sz="1800" dirty="0"/>
              <a:t>to guess </a:t>
            </a:r>
            <a:r>
              <a:rPr lang="en-US" sz="1800" dirty="0" smtClean="0"/>
              <a:t>input </a:t>
            </a:r>
            <a:r>
              <a:rPr lang="en-US" sz="1800" dirty="0"/>
              <a:t>from a given </a:t>
            </a:r>
            <a:r>
              <a:rPr lang="en-US" sz="1800" dirty="0" smtClean="0"/>
              <a:t>output</a:t>
            </a:r>
          </a:p>
        </p:txBody>
      </p:sp>
      <p:pic>
        <p:nvPicPr>
          <p:cNvPr id="5" name="Picture 4" descr="Hash.emf"/>
          <p:cNvPicPr>
            <a:picLocks noChangeAspect="1"/>
          </p:cNvPicPr>
          <p:nvPr/>
        </p:nvPicPr>
        <p:blipFill>
          <a:blip r:embed="rId2"/>
          <a:stretch>
            <a:fillRect/>
          </a:stretch>
        </p:blipFill>
        <p:spPr>
          <a:xfrm>
            <a:off x="4697969" y="1752600"/>
            <a:ext cx="4114800" cy="3320632"/>
          </a:xfrm>
          <a:prstGeom prst="rect">
            <a:avLst/>
          </a:prstGeom>
        </p:spPr>
      </p:pic>
    </p:spTree>
    <p:extLst>
      <p:ext uri="{BB962C8B-B14F-4D97-AF65-F5344CB8AC3E}">
        <p14:creationId xmlns:p14="http://schemas.microsoft.com/office/powerpoint/2010/main" val="2853977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32</a:t>
            </a:fld>
            <a:endParaRPr lang="en-US"/>
          </a:p>
        </p:txBody>
      </p:sp>
      <p:pic>
        <p:nvPicPr>
          <p:cNvPr id="3" name="Picture 2"/>
          <p:cNvPicPr>
            <a:picLocks noChangeAspect="1"/>
          </p:cNvPicPr>
          <p:nvPr/>
        </p:nvPicPr>
        <p:blipFill>
          <a:blip r:embed="rId2"/>
          <a:stretch>
            <a:fillRect/>
          </a:stretch>
        </p:blipFill>
        <p:spPr>
          <a:xfrm>
            <a:off x="1447800" y="1905000"/>
            <a:ext cx="6286500" cy="3552825"/>
          </a:xfrm>
          <a:prstGeom prst="rect">
            <a:avLst/>
          </a:prstGeom>
          <a:ln>
            <a:solidFill>
              <a:schemeClr val="tx1"/>
            </a:solidFill>
          </a:ln>
        </p:spPr>
      </p:pic>
      <p:sp>
        <p:nvSpPr>
          <p:cNvPr id="4" name="Title 1"/>
          <p:cNvSpPr txBox="1">
            <a:spLocks/>
          </p:cNvSpPr>
          <p:nvPr/>
        </p:nvSpPr>
        <p:spPr>
          <a:xfrm>
            <a:off x="896937" y="884237"/>
            <a:ext cx="7332663" cy="715963"/>
          </a:xfrm>
          <a:prstGeom prst="rect">
            <a:avLst/>
          </a:prstGeom>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Encryption types:  Hash</a:t>
            </a:r>
            <a:endParaRPr lang="en-US" dirty="0"/>
          </a:p>
        </p:txBody>
      </p:sp>
      <p:sp>
        <p:nvSpPr>
          <p:cNvPr id="5" name="TextBox 4"/>
          <p:cNvSpPr txBox="1"/>
          <p:nvPr/>
        </p:nvSpPr>
        <p:spPr>
          <a:xfrm>
            <a:off x="1066800" y="5574268"/>
            <a:ext cx="7468711" cy="369332"/>
          </a:xfrm>
          <a:prstGeom prst="rect">
            <a:avLst/>
          </a:prstGeom>
          <a:noFill/>
        </p:spPr>
        <p:txBody>
          <a:bodyPr wrap="none" rtlCol="0">
            <a:spAutoFit/>
          </a:bodyPr>
          <a:lstStyle/>
          <a:p>
            <a:r>
              <a:rPr lang="en-US" dirty="0" smtClean="0"/>
              <a:t>/</a:t>
            </a:r>
            <a:r>
              <a:rPr lang="en-US" dirty="0" err="1" smtClean="0"/>
              <a:t>etc</a:t>
            </a:r>
            <a:r>
              <a:rPr lang="en-US" dirty="0" smtClean="0"/>
              <a:t>/shadow – where CentOS password are stored on a secure system </a:t>
            </a:r>
            <a:endParaRPr lang="en-US" dirty="0"/>
          </a:p>
        </p:txBody>
      </p:sp>
    </p:spTree>
    <p:extLst>
      <p:ext uri="{BB962C8B-B14F-4D97-AF65-F5344CB8AC3E}">
        <p14:creationId xmlns:p14="http://schemas.microsoft.com/office/powerpoint/2010/main" val="2652163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33</a:t>
            </a:fld>
            <a:endParaRPr lang="en-US" dirty="0"/>
          </a:p>
        </p:txBody>
      </p:sp>
      <p:sp>
        <p:nvSpPr>
          <p:cNvPr id="2" name="Title 1"/>
          <p:cNvSpPr>
            <a:spLocks noGrp="1"/>
          </p:cNvSpPr>
          <p:nvPr>
            <p:ph type="title" idx="4294967295"/>
          </p:nvPr>
        </p:nvSpPr>
        <p:spPr>
          <a:xfrm>
            <a:off x="838200" y="838200"/>
            <a:ext cx="5275263" cy="715963"/>
          </a:xfrm>
        </p:spPr>
        <p:txBody>
          <a:bodyPr>
            <a:normAutofit fontScale="90000"/>
          </a:bodyPr>
          <a:lstStyle/>
          <a:p>
            <a:r>
              <a:rPr lang="en-US" dirty="0" smtClean="0"/>
              <a:t>Encryption in use</a:t>
            </a:r>
            <a:endParaRPr lang="en-US" dirty="0"/>
          </a:p>
        </p:txBody>
      </p:sp>
      <p:sp>
        <p:nvSpPr>
          <p:cNvPr id="4" name="Content Placeholder 3"/>
          <p:cNvSpPr>
            <a:spLocks noGrp="1"/>
          </p:cNvSpPr>
          <p:nvPr>
            <p:ph sz="quarter" idx="4294967295"/>
          </p:nvPr>
        </p:nvSpPr>
        <p:spPr>
          <a:xfrm>
            <a:off x="838199" y="1752600"/>
            <a:ext cx="7543801" cy="3657600"/>
          </a:xfrm>
        </p:spPr>
        <p:txBody>
          <a:bodyPr>
            <a:normAutofit fontScale="62500" lnSpcReduction="20000"/>
          </a:bodyPr>
          <a:lstStyle/>
          <a:p>
            <a:r>
              <a:rPr lang="en-US" dirty="0" smtClean="0"/>
              <a:t>Secret key cryptography</a:t>
            </a:r>
          </a:p>
          <a:p>
            <a:pPr lvl="1"/>
            <a:r>
              <a:rPr lang="en-US" dirty="0" smtClean="0"/>
              <a:t>Very device friendly</a:t>
            </a:r>
          </a:p>
          <a:p>
            <a:pPr lvl="2"/>
            <a:r>
              <a:rPr lang="en-US" dirty="0" smtClean="0"/>
              <a:t>Minimal resources required for secrecy</a:t>
            </a:r>
          </a:p>
          <a:p>
            <a:pPr lvl="3"/>
            <a:r>
              <a:rPr lang="en-US" dirty="0" smtClean="0"/>
              <a:t>Great bang-for-the-buck</a:t>
            </a:r>
          </a:p>
          <a:p>
            <a:pPr lvl="1"/>
            <a:r>
              <a:rPr lang="en-US" dirty="0" smtClean="0"/>
              <a:t>But, how do you exchange the shared key?</a:t>
            </a:r>
          </a:p>
          <a:p>
            <a:r>
              <a:rPr lang="en-US" dirty="0" smtClean="0"/>
              <a:t>Public key cryptography to the rescue</a:t>
            </a:r>
          </a:p>
          <a:p>
            <a:pPr lvl="1"/>
            <a:r>
              <a:rPr lang="en-US" dirty="0" smtClean="0"/>
              <a:t>Too computationally intensive</a:t>
            </a:r>
          </a:p>
          <a:p>
            <a:pPr lvl="1"/>
            <a:r>
              <a:rPr lang="en-US" dirty="0" smtClean="0"/>
              <a:t>However, very effective at exchanging shared secret</a:t>
            </a:r>
            <a:endParaRPr lang="en-US" dirty="0"/>
          </a:p>
          <a:p>
            <a:r>
              <a:rPr lang="en-US" dirty="0" smtClean="0"/>
              <a:t>Hence in practice</a:t>
            </a:r>
          </a:p>
          <a:p>
            <a:pPr lvl="1"/>
            <a:r>
              <a:rPr lang="en-US" dirty="0" smtClean="0"/>
              <a:t>Use public key cryptography to exchange shared secret key</a:t>
            </a:r>
          </a:p>
          <a:p>
            <a:pPr lvl="1"/>
            <a:r>
              <a:rPr lang="en-US" dirty="0" smtClean="0"/>
              <a:t>Use secret key cryptography for communication</a:t>
            </a:r>
          </a:p>
          <a:p>
            <a:pPr lvl="1"/>
            <a:r>
              <a:rPr lang="en-US" dirty="0" smtClean="0"/>
              <a:t>Used on SSL, VPN </a:t>
            </a:r>
            <a:r>
              <a:rPr lang="en-US" dirty="0" err="1" smtClean="0"/>
              <a:t>etc</a:t>
            </a:r>
            <a:endParaRPr lang="en-US" dirty="0"/>
          </a:p>
        </p:txBody>
      </p:sp>
    </p:spTree>
    <p:extLst>
      <p:ext uri="{BB962C8B-B14F-4D97-AF65-F5344CB8AC3E}">
        <p14:creationId xmlns:p14="http://schemas.microsoft.com/office/powerpoint/2010/main" val="3129350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34</a:t>
            </a:fld>
            <a:endParaRPr lang="en-US" dirty="0"/>
          </a:p>
        </p:txBody>
      </p:sp>
      <p:sp>
        <p:nvSpPr>
          <p:cNvPr id="2" name="Title 1"/>
          <p:cNvSpPr>
            <a:spLocks noGrp="1"/>
          </p:cNvSpPr>
          <p:nvPr>
            <p:ph type="title" idx="4294967295"/>
          </p:nvPr>
        </p:nvSpPr>
        <p:spPr>
          <a:xfrm>
            <a:off x="762000" y="914400"/>
            <a:ext cx="5058936" cy="639763"/>
          </a:xfrm>
        </p:spPr>
        <p:txBody>
          <a:bodyPr>
            <a:normAutofit fontScale="90000"/>
          </a:bodyPr>
          <a:lstStyle/>
          <a:p>
            <a:r>
              <a:rPr lang="en-US" dirty="0" smtClean="0"/>
              <a:t>Certificate authorities</a:t>
            </a:r>
            <a:endParaRPr lang="en-US" dirty="0"/>
          </a:p>
        </p:txBody>
      </p:sp>
      <p:sp>
        <p:nvSpPr>
          <p:cNvPr id="4" name="Content Placeholder 3"/>
          <p:cNvSpPr>
            <a:spLocks noGrp="1"/>
          </p:cNvSpPr>
          <p:nvPr>
            <p:ph sz="quarter" idx="4294967295"/>
          </p:nvPr>
        </p:nvSpPr>
        <p:spPr>
          <a:xfrm>
            <a:off x="762000" y="1676400"/>
            <a:ext cx="4038600" cy="2819400"/>
          </a:xfrm>
        </p:spPr>
        <p:txBody>
          <a:bodyPr>
            <a:normAutofit/>
          </a:bodyPr>
          <a:lstStyle/>
          <a:p>
            <a:r>
              <a:rPr lang="en-US" sz="1800" dirty="0" smtClean="0"/>
              <a:t>How do you verify public key?</a:t>
            </a:r>
          </a:p>
          <a:p>
            <a:pPr lvl="1"/>
            <a:r>
              <a:rPr lang="en-US" sz="1800" dirty="0" smtClean="0"/>
              <a:t>I am USF</a:t>
            </a:r>
          </a:p>
          <a:p>
            <a:pPr lvl="2"/>
            <a:r>
              <a:rPr lang="en-US" sz="1800" dirty="0" smtClean="0"/>
              <a:t>Really?</a:t>
            </a:r>
          </a:p>
          <a:p>
            <a:endParaRPr lang="en-US" sz="1800" dirty="0"/>
          </a:p>
          <a:p>
            <a:r>
              <a:rPr lang="en-US" sz="1800" dirty="0" smtClean="0"/>
              <a:t>Browsers come with the knowledge of some “certifiers”</a:t>
            </a:r>
          </a:p>
          <a:p>
            <a:pPr lvl="1"/>
            <a:r>
              <a:rPr lang="en-US" sz="1800" dirty="0" smtClean="0"/>
              <a:t>Called certificate authorities</a:t>
            </a:r>
          </a:p>
          <a:p>
            <a:pPr lvl="1"/>
            <a:r>
              <a:rPr lang="en-US" sz="1800" dirty="0" smtClean="0"/>
              <a:t>Act as DMV of the Internet</a:t>
            </a:r>
          </a:p>
          <a:p>
            <a:pPr lvl="2"/>
            <a:endParaRPr lang="en-US" sz="1800" dirty="0"/>
          </a:p>
        </p:txBody>
      </p:sp>
      <p:pic>
        <p:nvPicPr>
          <p:cNvPr id="5" name="Picture 4"/>
          <p:cNvPicPr>
            <a:picLocks noChangeAspect="1"/>
          </p:cNvPicPr>
          <p:nvPr/>
        </p:nvPicPr>
        <p:blipFill>
          <a:blip r:embed="rId2"/>
          <a:srcRect/>
          <a:stretch>
            <a:fillRect/>
          </a:stretch>
        </p:blipFill>
        <p:spPr bwMode="auto">
          <a:xfrm>
            <a:off x="5334000" y="1554163"/>
            <a:ext cx="3657600" cy="1955147"/>
          </a:xfrm>
          <a:prstGeom prst="rect">
            <a:avLst/>
          </a:prstGeom>
          <a:noFill/>
          <a:ln w="9525">
            <a:noFill/>
            <a:miter lim="800000"/>
            <a:headEnd/>
            <a:tailEnd/>
          </a:ln>
        </p:spPr>
      </p:pic>
      <p:pic>
        <p:nvPicPr>
          <p:cNvPr id="6" name="Picture 5"/>
          <p:cNvPicPr>
            <a:picLocks noChangeAspect="1"/>
          </p:cNvPicPr>
          <p:nvPr/>
        </p:nvPicPr>
        <p:blipFill>
          <a:blip r:embed="rId3"/>
          <a:srcRect/>
          <a:stretch>
            <a:fillRect/>
          </a:stretch>
        </p:blipFill>
        <p:spPr bwMode="auto">
          <a:xfrm>
            <a:off x="5791199" y="3581398"/>
            <a:ext cx="2743200" cy="2503652"/>
          </a:xfrm>
          <a:prstGeom prst="rect">
            <a:avLst/>
          </a:prstGeom>
          <a:noFill/>
          <a:ln w="9525">
            <a:noFill/>
            <a:miter lim="800000"/>
            <a:headEnd/>
            <a:tailEnd/>
          </a:ln>
        </p:spPr>
      </p:pic>
    </p:spTree>
    <p:extLst>
      <p:ext uri="{BB962C8B-B14F-4D97-AF65-F5344CB8AC3E}">
        <p14:creationId xmlns:p14="http://schemas.microsoft.com/office/powerpoint/2010/main" val="564258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35</a:t>
            </a:fld>
            <a:endParaRPr lang="en-US" dirty="0"/>
          </a:p>
        </p:txBody>
      </p:sp>
      <p:sp>
        <p:nvSpPr>
          <p:cNvPr id="2" name="Title 1"/>
          <p:cNvSpPr>
            <a:spLocks noGrp="1"/>
          </p:cNvSpPr>
          <p:nvPr>
            <p:ph type="title" idx="4294967295"/>
          </p:nvPr>
        </p:nvSpPr>
        <p:spPr>
          <a:xfrm>
            <a:off x="762000" y="866775"/>
            <a:ext cx="7391400" cy="727075"/>
          </a:xfrm>
        </p:spPr>
        <p:txBody>
          <a:bodyPr>
            <a:normAutofit fontScale="90000"/>
          </a:bodyPr>
          <a:lstStyle/>
          <a:p>
            <a:r>
              <a:rPr lang="en-US" dirty="0" smtClean="0"/>
              <a:t>Certificate authorities – contd.</a:t>
            </a:r>
            <a:endParaRPr lang="en-US" dirty="0"/>
          </a:p>
        </p:txBody>
      </p:sp>
      <p:pic>
        <p:nvPicPr>
          <p:cNvPr id="5" name="Content Placeholder 4" descr="CA.emf"/>
          <p:cNvPicPr>
            <a:picLocks noGrp="1" noChangeAspect="1"/>
          </p:cNvPicPr>
          <p:nvPr>
            <p:ph sz="quarter" idx="4294967295"/>
          </p:nvPr>
        </p:nvPicPr>
        <p:blipFill>
          <a:blip r:embed="rId2"/>
          <a:stretch>
            <a:fillRect/>
          </a:stretch>
        </p:blipFill>
        <p:spPr>
          <a:xfrm>
            <a:off x="1752600" y="1905000"/>
            <a:ext cx="5668962" cy="3777308"/>
          </a:xfrm>
          <a:prstGeom prst="rect">
            <a:avLst/>
          </a:prstGeom>
        </p:spPr>
      </p:pic>
    </p:spTree>
    <p:extLst>
      <p:ext uri="{BB962C8B-B14F-4D97-AF65-F5344CB8AC3E}">
        <p14:creationId xmlns:p14="http://schemas.microsoft.com/office/powerpoint/2010/main" val="2886832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36</a:t>
            </a:fld>
            <a:endParaRPr lang="en-US" dirty="0"/>
          </a:p>
        </p:txBody>
      </p:sp>
      <p:sp>
        <p:nvSpPr>
          <p:cNvPr id="2" name="Title 1"/>
          <p:cNvSpPr>
            <a:spLocks noGrp="1"/>
          </p:cNvSpPr>
          <p:nvPr>
            <p:ph type="title" idx="4294967295"/>
          </p:nvPr>
        </p:nvSpPr>
        <p:spPr>
          <a:xfrm>
            <a:off x="838200" y="1066800"/>
            <a:ext cx="7696200" cy="544512"/>
          </a:xfrm>
        </p:spPr>
        <p:txBody>
          <a:bodyPr>
            <a:normAutofit fontScale="90000"/>
          </a:bodyPr>
          <a:lstStyle/>
          <a:p>
            <a:r>
              <a:rPr lang="en-US" dirty="0" smtClean="0"/>
              <a:t>Certificate authorities – contd.</a:t>
            </a:r>
            <a:endParaRPr lang="en-US" dirty="0"/>
          </a:p>
        </p:txBody>
      </p:sp>
      <p:sp>
        <p:nvSpPr>
          <p:cNvPr id="4" name="Content Placeholder 3"/>
          <p:cNvSpPr>
            <a:spLocks noGrp="1"/>
          </p:cNvSpPr>
          <p:nvPr>
            <p:ph sz="quarter" idx="4294967295"/>
          </p:nvPr>
        </p:nvSpPr>
        <p:spPr>
          <a:xfrm>
            <a:off x="838200" y="1628038"/>
            <a:ext cx="7543800" cy="4163161"/>
          </a:xfrm>
        </p:spPr>
        <p:txBody>
          <a:bodyPr>
            <a:noAutofit/>
          </a:bodyPr>
          <a:lstStyle/>
          <a:p>
            <a:r>
              <a:rPr lang="en-US" sz="1800" dirty="0" smtClean="0"/>
              <a:t>Server obtains public </a:t>
            </a:r>
            <a:r>
              <a:rPr lang="en-US" sz="1800" dirty="0"/>
              <a:t>key from </a:t>
            </a:r>
            <a:r>
              <a:rPr lang="en-US" sz="1800" dirty="0" smtClean="0"/>
              <a:t>well-known </a:t>
            </a:r>
            <a:r>
              <a:rPr lang="en-US" sz="1800" dirty="0"/>
              <a:t>public key </a:t>
            </a:r>
            <a:r>
              <a:rPr lang="en-US" sz="1800" dirty="0" smtClean="0"/>
              <a:t>provider</a:t>
            </a:r>
          </a:p>
          <a:p>
            <a:pPr lvl="1"/>
            <a:r>
              <a:rPr lang="en-US" sz="1800" dirty="0" smtClean="0"/>
              <a:t>Called certificate authorities (CA)</a:t>
            </a:r>
          </a:p>
          <a:p>
            <a:pPr lvl="1"/>
            <a:r>
              <a:rPr lang="en-US" sz="1800" dirty="0" smtClean="0"/>
              <a:t>CA </a:t>
            </a:r>
            <a:r>
              <a:rPr lang="en-US" sz="1800" dirty="0"/>
              <a:t>encrypts </a:t>
            </a:r>
            <a:r>
              <a:rPr lang="en-US" sz="1800" dirty="0" smtClean="0"/>
              <a:t>web </a:t>
            </a:r>
            <a:r>
              <a:rPr lang="en-US" sz="1800" dirty="0"/>
              <a:t>server’s public key and IP address with its own private key for use as a </a:t>
            </a:r>
            <a:r>
              <a:rPr lang="en-US" sz="1800" dirty="0" smtClean="0"/>
              <a:t>certificate</a:t>
            </a:r>
          </a:p>
          <a:p>
            <a:pPr lvl="2"/>
            <a:r>
              <a:rPr lang="en-US" sz="1800" dirty="0" smtClean="0"/>
              <a:t>Certificate </a:t>
            </a:r>
            <a:r>
              <a:rPr lang="en-US" sz="1800" dirty="0"/>
              <a:t>is a bundle of information </a:t>
            </a:r>
            <a:r>
              <a:rPr lang="en-US" sz="1800" dirty="0" smtClean="0"/>
              <a:t>containing</a:t>
            </a:r>
          </a:p>
          <a:p>
            <a:pPr lvl="3"/>
            <a:r>
              <a:rPr lang="en-US" sz="1800" dirty="0" smtClean="0"/>
              <a:t>Encrypted </a:t>
            </a:r>
            <a:r>
              <a:rPr lang="en-US" sz="1800" dirty="0"/>
              <a:t>public key of the </a:t>
            </a:r>
            <a:r>
              <a:rPr lang="en-US" sz="1800" dirty="0" smtClean="0"/>
              <a:t>server</a:t>
            </a:r>
          </a:p>
          <a:p>
            <a:pPr lvl="3"/>
            <a:r>
              <a:rPr lang="en-US" sz="1800" dirty="0" smtClean="0"/>
              <a:t>Identification </a:t>
            </a:r>
            <a:r>
              <a:rPr lang="en-US" sz="1800" dirty="0"/>
              <a:t>of the key </a:t>
            </a:r>
            <a:r>
              <a:rPr lang="en-US" sz="1800" dirty="0" smtClean="0"/>
              <a:t>provider</a:t>
            </a:r>
          </a:p>
          <a:p>
            <a:r>
              <a:rPr lang="en-US" sz="1800" dirty="0" smtClean="0"/>
              <a:t>Servers </a:t>
            </a:r>
            <a:r>
              <a:rPr lang="en-US" sz="1800" dirty="0"/>
              <a:t>send their certificate to clients </a:t>
            </a:r>
            <a:r>
              <a:rPr lang="en-US" sz="1800" dirty="0" smtClean="0"/>
              <a:t>as identification</a:t>
            </a:r>
          </a:p>
          <a:p>
            <a:r>
              <a:rPr lang="en-US" sz="1800" dirty="0" smtClean="0"/>
              <a:t>Certificate </a:t>
            </a:r>
            <a:r>
              <a:rPr lang="en-US" sz="1800" dirty="0"/>
              <a:t>is decrypted using the authority’s known public </a:t>
            </a:r>
            <a:r>
              <a:rPr lang="en-US" sz="1800" dirty="0" smtClean="0"/>
              <a:t>key</a:t>
            </a:r>
          </a:p>
          <a:p>
            <a:pPr lvl="1"/>
            <a:r>
              <a:rPr lang="en-US" sz="1800" dirty="0" smtClean="0"/>
              <a:t>Decrypted </a:t>
            </a:r>
            <a:r>
              <a:rPr lang="en-US" sz="1800" dirty="0"/>
              <a:t>certificate contains the web server’s public key </a:t>
            </a:r>
          </a:p>
          <a:p>
            <a:pPr lvl="1"/>
            <a:r>
              <a:rPr lang="en-US" sz="1800" dirty="0" smtClean="0"/>
              <a:t>For verification, browser compares </a:t>
            </a:r>
          </a:p>
          <a:p>
            <a:pPr lvl="2"/>
            <a:r>
              <a:rPr lang="en-US" sz="1800" dirty="0" smtClean="0"/>
              <a:t>Web </a:t>
            </a:r>
            <a:r>
              <a:rPr lang="en-US" sz="1800" dirty="0"/>
              <a:t>server’s IP address </a:t>
            </a:r>
            <a:r>
              <a:rPr lang="en-US" sz="1800" dirty="0" smtClean="0"/>
              <a:t>in the certificate</a:t>
            </a:r>
          </a:p>
          <a:p>
            <a:pPr lvl="2"/>
            <a:r>
              <a:rPr lang="en-US" sz="1800" dirty="0" smtClean="0"/>
              <a:t>IP </a:t>
            </a:r>
            <a:r>
              <a:rPr lang="en-US" sz="1800" dirty="0"/>
              <a:t>address of the server it is connected </a:t>
            </a:r>
            <a:r>
              <a:rPr lang="en-US" sz="1800" dirty="0" smtClean="0"/>
              <a:t>to</a:t>
            </a:r>
            <a:endParaRPr lang="en-US" sz="1800" dirty="0"/>
          </a:p>
          <a:p>
            <a:endParaRPr lang="en-US" sz="1800" dirty="0"/>
          </a:p>
        </p:txBody>
      </p:sp>
    </p:spTree>
    <p:extLst>
      <p:ext uri="{BB962C8B-B14F-4D97-AF65-F5344CB8AC3E}">
        <p14:creationId xmlns:p14="http://schemas.microsoft.com/office/powerpoint/2010/main" val="3788415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37</a:t>
            </a:fld>
            <a:endParaRPr lang="en-US"/>
          </a:p>
        </p:txBody>
      </p:sp>
      <p:sp>
        <p:nvSpPr>
          <p:cNvPr id="3" name="Rectangle 2"/>
          <p:cNvSpPr/>
          <p:nvPr/>
        </p:nvSpPr>
        <p:spPr>
          <a:xfrm>
            <a:off x="609600" y="1752600"/>
            <a:ext cx="8001000" cy="4247317"/>
          </a:xfrm>
          <a:prstGeom prst="rect">
            <a:avLst/>
          </a:prstGeom>
        </p:spPr>
        <p:txBody>
          <a:bodyPr wrap="square">
            <a:spAutoFit/>
          </a:bodyPr>
          <a:lstStyle/>
          <a:p>
            <a:pPr marL="342900" indent="-342900">
              <a:buFont typeface="+mj-lt"/>
              <a:buAutoNum type="arabicPeriod"/>
            </a:pPr>
            <a:r>
              <a:rPr lang="en-US" dirty="0"/>
              <a:t>What is encryption?</a:t>
            </a:r>
          </a:p>
          <a:p>
            <a:pPr marL="342900" indent="-342900">
              <a:buFont typeface="+mj-lt"/>
              <a:buAutoNum type="arabicPeriod"/>
            </a:pPr>
            <a:r>
              <a:rPr lang="en-US" dirty="0" smtClean="0"/>
              <a:t>What </a:t>
            </a:r>
            <a:r>
              <a:rPr lang="en-US" dirty="0"/>
              <a:t>is encryption used for?</a:t>
            </a:r>
          </a:p>
          <a:p>
            <a:pPr marL="342900" indent="-342900">
              <a:buFont typeface="+mj-lt"/>
              <a:buAutoNum type="arabicPeriod"/>
            </a:pPr>
            <a:r>
              <a:rPr lang="en-US" dirty="0" smtClean="0"/>
              <a:t>Briefly </a:t>
            </a:r>
            <a:r>
              <a:rPr lang="en-US" dirty="0"/>
              <a:t>describe the Caser cipher.</a:t>
            </a:r>
          </a:p>
          <a:p>
            <a:pPr marL="342900" indent="-342900">
              <a:buFont typeface="+mj-lt"/>
              <a:buAutoNum type="arabicPeriod"/>
            </a:pPr>
            <a:r>
              <a:rPr lang="en-US" dirty="0" smtClean="0"/>
              <a:t>What </a:t>
            </a:r>
            <a:r>
              <a:rPr lang="en-US" dirty="0"/>
              <a:t>are the requirements of a good encryption algorithm?</a:t>
            </a:r>
          </a:p>
          <a:p>
            <a:pPr marL="342900" indent="-342900">
              <a:buFont typeface="+mj-lt"/>
              <a:buAutoNum type="arabicPeriod"/>
            </a:pPr>
            <a:r>
              <a:rPr lang="en-US" dirty="0" smtClean="0"/>
              <a:t>Why </a:t>
            </a:r>
            <a:r>
              <a:rPr lang="en-US" dirty="0"/>
              <a:t>do modern encryption algorithms use keys?</a:t>
            </a:r>
          </a:p>
          <a:p>
            <a:pPr marL="342900" indent="-342900">
              <a:buFont typeface="+mj-lt"/>
              <a:buAutoNum type="arabicPeriod"/>
            </a:pPr>
            <a:r>
              <a:rPr lang="en-US" dirty="0" smtClean="0"/>
              <a:t>What </a:t>
            </a:r>
            <a:r>
              <a:rPr lang="en-US" dirty="0"/>
              <a:t>is secret key cryptography?</a:t>
            </a:r>
          </a:p>
          <a:p>
            <a:pPr marL="342900" indent="-342900">
              <a:buFont typeface="+mj-lt"/>
              <a:buAutoNum type="arabicPeriod"/>
            </a:pPr>
            <a:r>
              <a:rPr lang="en-US" dirty="0" smtClean="0"/>
              <a:t>Provide </a:t>
            </a:r>
            <a:r>
              <a:rPr lang="en-US" dirty="0"/>
              <a:t>a brief overview of the current standard for secret key cryptography. What are some of its applications?</a:t>
            </a:r>
          </a:p>
          <a:p>
            <a:pPr marL="342900" indent="-342900">
              <a:buFont typeface="+mj-lt"/>
              <a:buAutoNum type="arabicPeriod"/>
            </a:pPr>
            <a:r>
              <a:rPr lang="en-US" dirty="0" smtClean="0"/>
              <a:t>What </a:t>
            </a:r>
            <a:r>
              <a:rPr lang="en-US" dirty="0"/>
              <a:t>is public-key cryptography?</a:t>
            </a:r>
          </a:p>
          <a:p>
            <a:pPr marL="342900" indent="-342900">
              <a:buFont typeface="+mj-lt"/>
              <a:buAutoNum type="arabicPeriod"/>
            </a:pPr>
            <a:r>
              <a:rPr lang="en-US" dirty="0" smtClean="0"/>
              <a:t>What </a:t>
            </a:r>
            <a:r>
              <a:rPr lang="en-US" dirty="0"/>
              <a:t>are some applications of public-key cryptography?</a:t>
            </a:r>
          </a:p>
          <a:p>
            <a:pPr marL="342900" indent="-342900">
              <a:buFont typeface="+mj-lt"/>
              <a:buAutoNum type="arabicPeriod"/>
            </a:pPr>
            <a:r>
              <a:rPr lang="en-US" dirty="0" smtClean="0"/>
              <a:t>What </a:t>
            </a:r>
            <a:r>
              <a:rPr lang="en-US" dirty="0"/>
              <a:t>are digital signatures?</a:t>
            </a:r>
          </a:p>
          <a:p>
            <a:pPr marL="342900" indent="-342900">
              <a:buFont typeface="+mj-lt"/>
              <a:buAutoNum type="arabicPeriod"/>
            </a:pPr>
            <a:r>
              <a:rPr lang="en-US" dirty="0" smtClean="0"/>
              <a:t>How </a:t>
            </a:r>
            <a:r>
              <a:rPr lang="en-US" dirty="0"/>
              <a:t>is public-key cryptography used to provide digital signatures?</a:t>
            </a:r>
          </a:p>
          <a:p>
            <a:pPr marL="342900" indent="-342900">
              <a:buFont typeface="+mj-lt"/>
              <a:buAutoNum type="arabicPeriod"/>
            </a:pPr>
            <a:r>
              <a:rPr lang="en-US" dirty="0" smtClean="0"/>
              <a:t>What </a:t>
            </a:r>
            <a:r>
              <a:rPr lang="en-US" dirty="0"/>
              <a:t>are hash functions? Provide a brief overview of some of the best-known hash functions.</a:t>
            </a:r>
          </a:p>
          <a:p>
            <a:pPr marL="342900" indent="-342900">
              <a:buFont typeface="+mj-lt"/>
              <a:buAutoNum type="arabicPeriod"/>
            </a:pPr>
            <a:r>
              <a:rPr lang="en-US" dirty="0" smtClean="0"/>
              <a:t>What </a:t>
            </a:r>
            <a:r>
              <a:rPr lang="en-US" dirty="0"/>
              <a:t>are hash functions used for?</a:t>
            </a:r>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Chapter Review Questions</a:t>
            </a:r>
            <a:endParaRPr lang="en-US" dirty="0"/>
          </a:p>
        </p:txBody>
      </p:sp>
    </p:spTree>
    <p:extLst>
      <p:ext uri="{BB962C8B-B14F-4D97-AF65-F5344CB8AC3E}">
        <p14:creationId xmlns:p14="http://schemas.microsoft.com/office/powerpoint/2010/main" val="11493052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38</a:t>
            </a:fld>
            <a:endParaRPr lang="en-US"/>
          </a:p>
        </p:txBody>
      </p:sp>
      <p:sp>
        <p:nvSpPr>
          <p:cNvPr id="3" name="Rectangle 2"/>
          <p:cNvSpPr/>
          <p:nvPr/>
        </p:nvSpPr>
        <p:spPr>
          <a:xfrm>
            <a:off x="609600" y="1752600"/>
            <a:ext cx="8229600" cy="3693319"/>
          </a:xfrm>
          <a:prstGeom prst="rect">
            <a:avLst/>
          </a:prstGeom>
        </p:spPr>
        <p:txBody>
          <a:bodyPr wrap="square">
            <a:spAutoFit/>
          </a:bodyPr>
          <a:lstStyle/>
          <a:p>
            <a:pPr marL="342900" indent="-342900">
              <a:buFont typeface="+mj-lt"/>
              <a:buAutoNum type="arabicPeriod" startAt="14"/>
            </a:pPr>
            <a:r>
              <a:rPr lang="en-US" dirty="0"/>
              <a:t> What is block encryption? Why is data broken into blocks for secret key cryptography?</a:t>
            </a:r>
          </a:p>
          <a:p>
            <a:pPr marL="342900" indent="-342900">
              <a:buFont typeface="+mj-lt"/>
              <a:buAutoNum type="arabicPeriod" startAt="14"/>
            </a:pPr>
            <a:r>
              <a:rPr lang="en-US" dirty="0" smtClean="0"/>
              <a:t>What </a:t>
            </a:r>
            <a:r>
              <a:rPr lang="en-US" dirty="0"/>
              <a:t>is substitution in the context of encryption? 16.	</a:t>
            </a:r>
            <a:endParaRPr lang="en-US" dirty="0" smtClean="0"/>
          </a:p>
          <a:p>
            <a:pPr marL="342900" indent="-342900">
              <a:buFont typeface="+mj-lt"/>
              <a:buAutoNum type="arabicPeriod" startAt="14"/>
            </a:pPr>
            <a:r>
              <a:rPr lang="en-US" dirty="0" smtClean="0"/>
              <a:t>What </a:t>
            </a:r>
            <a:r>
              <a:rPr lang="en-US" dirty="0"/>
              <a:t>is permutation in the context of encryption? </a:t>
            </a:r>
            <a:r>
              <a:rPr lang="en-US" dirty="0" smtClean="0"/>
              <a:t>Why is </a:t>
            </a:r>
            <a:r>
              <a:rPr lang="en-US" dirty="0"/>
              <a:t>it needed?</a:t>
            </a:r>
          </a:p>
          <a:p>
            <a:pPr marL="342900" indent="-342900">
              <a:buFont typeface="+mj-lt"/>
              <a:buAutoNum type="arabicPeriod" startAt="14"/>
            </a:pPr>
            <a:r>
              <a:rPr lang="en-US" dirty="0" smtClean="0"/>
              <a:t>What </a:t>
            </a:r>
            <a:r>
              <a:rPr lang="en-US" dirty="0"/>
              <a:t>is the confusion–diffusion paradigm of </a:t>
            </a:r>
            <a:r>
              <a:rPr lang="en-US" dirty="0" smtClean="0"/>
              <a:t>cryptography</a:t>
            </a:r>
            <a:r>
              <a:rPr lang="en-US" dirty="0"/>
              <a:t>?</a:t>
            </a:r>
          </a:p>
          <a:p>
            <a:pPr marL="342900" indent="-342900">
              <a:buFont typeface="+mj-lt"/>
              <a:buAutoNum type="arabicPeriod" startAt="14"/>
            </a:pPr>
            <a:r>
              <a:rPr lang="en-US" dirty="0" smtClean="0"/>
              <a:t>What </a:t>
            </a:r>
            <a:r>
              <a:rPr lang="en-US" dirty="0"/>
              <a:t>is cipher block chaining? Why is it necessary? </a:t>
            </a:r>
            <a:endParaRPr lang="en-US" dirty="0" smtClean="0"/>
          </a:p>
          <a:p>
            <a:pPr marL="342900" indent="-342900">
              <a:buFont typeface="+mj-lt"/>
              <a:buAutoNum type="arabicPeriod" startAt="14"/>
            </a:pPr>
            <a:r>
              <a:rPr lang="en-US" dirty="0" smtClean="0"/>
              <a:t>Provide </a:t>
            </a:r>
            <a:r>
              <a:rPr lang="en-US" dirty="0"/>
              <a:t>a brief overview of the RSA algorithm. </a:t>
            </a:r>
            <a:endParaRPr lang="en-US" dirty="0" smtClean="0"/>
          </a:p>
          <a:p>
            <a:pPr marL="342900" indent="-342900">
              <a:buFont typeface="+mj-lt"/>
              <a:buAutoNum type="arabicPeriod" startAt="14"/>
            </a:pPr>
            <a:r>
              <a:rPr lang="en-US" dirty="0" smtClean="0"/>
              <a:t>What </a:t>
            </a:r>
            <a:r>
              <a:rPr lang="en-US" dirty="0"/>
              <a:t>is SSL/TLS? What is it used for? </a:t>
            </a:r>
            <a:endParaRPr lang="en-US" dirty="0" smtClean="0"/>
          </a:p>
          <a:p>
            <a:pPr marL="342900" indent="-342900">
              <a:buFont typeface="+mj-lt"/>
              <a:buAutoNum type="arabicPeriod" startAt="14"/>
            </a:pPr>
            <a:r>
              <a:rPr lang="en-US" dirty="0" smtClean="0"/>
              <a:t>What </a:t>
            </a:r>
            <a:r>
              <a:rPr lang="en-US" dirty="0"/>
              <a:t>are some differences between SSL and VPNs? </a:t>
            </a:r>
            <a:endParaRPr lang="en-US" dirty="0" smtClean="0"/>
          </a:p>
          <a:p>
            <a:pPr marL="342900" indent="-342900">
              <a:buFont typeface="+mj-lt"/>
              <a:buAutoNum type="arabicPeriod" startAt="14"/>
            </a:pPr>
            <a:r>
              <a:rPr lang="en-US" dirty="0" smtClean="0"/>
              <a:t>What </a:t>
            </a:r>
            <a:r>
              <a:rPr lang="en-US" dirty="0"/>
              <a:t>are certificates?</a:t>
            </a:r>
          </a:p>
          <a:p>
            <a:pPr marL="342900" indent="-342900">
              <a:buFont typeface="+mj-lt"/>
              <a:buAutoNum type="arabicPeriod" startAt="14"/>
            </a:pPr>
            <a:r>
              <a:rPr lang="en-US" dirty="0" smtClean="0"/>
              <a:t>What </a:t>
            </a:r>
            <a:r>
              <a:rPr lang="en-US" dirty="0"/>
              <a:t>are certificate authorities? What services do they provide?</a:t>
            </a:r>
          </a:p>
          <a:p>
            <a:pPr marL="342900" indent="-342900">
              <a:buFont typeface="+mj-lt"/>
              <a:buAutoNum type="arabicPeriod" startAt="14"/>
            </a:pPr>
            <a:r>
              <a:rPr lang="en-US" dirty="0" smtClean="0"/>
              <a:t>What </a:t>
            </a:r>
            <a:r>
              <a:rPr lang="en-US" dirty="0"/>
              <a:t>is PKI? </a:t>
            </a:r>
            <a:endParaRPr lang="en-US" dirty="0" smtClean="0"/>
          </a:p>
          <a:p>
            <a:pPr marL="342900" indent="-342900">
              <a:buFont typeface="+mj-lt"/>
              <a:buAutoNum type="arabicPeriod" startAt="14"/>
            </a:pPr>
            <a:r>
              <a:rPr lang="en-US" dirty="0" smtClean="0"/>
              <a:t>What </a:t>
            </a:r>
            <a:r>
              <a:rPr lang="en-US" dirty="0"/>
              <a:t>is the need for PKI?</a:t>
            </a:r>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Chapter Review Questions</a:t>
            </a:r>
            <a:endParaRPr lang="en-US" dirty="0"/>
          </a:p>
        </p:txBody>
      </p:sp>
    </p:spTree>
    <p:extLst>
      <p:ext uri="{BB962C8B-B14F-4D97-AF65-F5344CB8AC3E}">
        <p14:creationId xmlns:p14="http://schemas.microsoft.com/office/powerpoint/2010/main" val="38207390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39</a:t>
            </a:fld>
            <a:endParaRPr lang="en-US"/>
          </a:p>
        </p:txBody>
      </p:sp>
      <p:sp>
        <p:nvSpPr>
          <p:cNvPr id="2" name="Title 1"/>
          <p:cNvSpPr>
            <a:spLocks noGrp="1"/>
          </p:cNvSpPr>
          <p:nvPr>
            <p:ph type="title" idx="4294967295"/>
          </p:nvPr>
        </p:nvSpPr>
        <p:spPr>
          <a:xfrm>
            <a:off x="381000" y="762000"/>
            <a:ext cx="8610600" cy="803275"/>
          </a:xfrm>
        </p:spPr>
        <p:txBody>
          <a:bodyPr>
            <a:normAutofit fontScale="90000"/>
          </a:bodyPr>
          <a:lstStyle/>
          <a:p>
            <a:r>
              <a:rPr lang="en-US" dirty="0" smtClean="0"/>
              <a:t>Example case: Nation Technologies</a:t>
            </a:r>
            <a:endParaRPr lang="en-US" dirty="0"/>
          </a:p>
        </p:txBody>
      </p:sp>
      <p:pic>
        <p:nvPicPr>
          <p:cNvPr id="3" name="Picture 2"/>
          <p:cNvPicPr>
            <a:picLocks noChangeAspect="1"/>
          </p:cNvPicPr>
          <p:nvPr/>
        </p:nvPicPr>
        <p:blipFill>
          <a:blip r:embed="rId3"/>
          <a:stretch>
            <a:fillRect/>
          </a:stretch>
        </p:blipFill>
        <p:spPr>
          <a:xfrm>
            <a:off x="1219200" y="1687822"/>
            <a:ext cx="5959436" cy="4419600"/>
          </a:xfrm>
          <a:prstGeom prst="rect">
            <a:avLst/>
          </a:prstGeom>
        </p:spPr>
      </p:pic>
    </p:spTree>
    <p:extLst>
      <p:ext uri="{BB962C8B-B14F-4D97-AF65-F5344CB8AC3E}">
        <p14:creationId xmlns:p14="http://schemas.microsoft.com/office/powerpoint/2010/main" val="3685171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t>4</a:t>
            </a:fld>
            <a:endParaRPr lang="en-US"/>
          </a:p>
        </p:txBody>
      </p:sp>
      <p:sp>
        <p:nvSpPr>
          <p:cNvPr id="2" name="Title 1"/>
          <p:cNvSpPr>
            <a:spLocks noGrp="1"/>
          </p:cNvSpPr>
          <p:nvPr>
            <p:ph type="title" idx="4294967295"/>
          </p:nvPr>
        </p:nvSpPr>
        <p:spPr>
          <a:xfrm>
            <a:off x="914400" y="838200"/>
            <a:ext cx="4724400" cy="762000"/>
          </a:xfrm>
        </p:spPr>
        <p:txBody>
          <a:bodyPr/>
          <a:lstStyle/>
          <a:p>
            <a:r>
              <a:rPr lang="en-US" dirty="0" smtClean="0"/>
              <a:t>Overview</a:t>
            </a:r>
            <a:endParaRPr lang="en-US" dirty="0"/>
          </a:p>
        </p:txBody>
      </p:sp>
      <p:sp>
        <p:nvSpPr>
          <p:cNvPr id="6" name="Rectangle 5"/>
          <p:cNvSpPr/>
          <p:nvPr/>
        </p:nvSpPr>
        <p:spPr>
          <a:xfrm>
            <a:off x="914400" y="1752600"/>
            <a:ext cx="7315200" cy="2862322"/>
          </a:xfrm>
          <a:prstGeom prst="rect">
            <a:avLst/>
          </a:prstGeom>
        </p:spPr>
        <p:txBody>
          <a:bodyPr wrap="square">
            <a:spAutoFit/>
          </a:bodyPr>
          <a:lstStyle/>
          <a:p>
            <a:r>
              <a:rPr lang="en-US" dirty="0"/>
              <a:t>By the end of this week, you will be able to</a:t>
            </a:r>
            <a:r>
              <a:rPr lang="en-US" dirty="0" smtClean="0"/>
              <a:t>:</a:t>
            </a:r>
          </a:p>
          <a:p>
            <a:endParaRPr lang="en-US" dirty="0"/>
          </a:p>
          <a:p>
            <a:pPr marL="285750" indent="-285750">
              <a:buFont typeface="Wingdings" panose="05000000000000000000" pitchFamily="2" charset="2"/>
              <a:buChar char="q"/>
            </a:pPr>
            <a:r>
              <a:rPr lang="en-US" dirty="0" smtClean="0"/>
              <a:t>Define the </a:t>
            </a:r>
            <a:r>
              <a:rPr lang="en-US" dirty="0"/>
              <a:t>three types of encryption commonly used and their most appropriate uses </a:t>
            </a:r>
          </a:p>
          <a:p>
            <a:pPr marL="285750" indent="-285750">
              <a:buFont typeface="Wingdings" panose="05000000000000000000" pitchFamily="2" charset="2"/>
              <a:buChar char="q"/>
            </a:pPr>
            <a:r>
              <a:rPr lang="en-US" dirty="0" smtClean="0"/>
              <a:t>Describe the </a:t>
            </a:r>
            <a:r>
              <a:rPr lang="en-US" dirty="0"/>
              <a:t>standard, practical implementation of encryption technologies used in </a:t>
            </a:r>
            <a:r>
              <a:rPr lang="en-US" dirty="0" smtClean="0"/>
              <a:t>information </a:t>
            </a:r>
            <a:r>
              <a:rPr lang="en-US" dirty="0"/>
              <a:t>exchange </a:t>
            </a:r>
            <a:endParaRPr lang="en-US" dirty="0" smtClean="0"/>
          </a:p>
          <a:p>
            <a:pPr marL="285750" indent="-285750">
              <a:buFont typeface="Wingdings" panose="05000000000000000000" pitchFamily="2" charset="2"/>
              <a:buChar char="q"/>
            </a:pPr>
            <a:r>
              <a:rPr lang="en-US" dirty="0" smtClean="0"/>
              <a:t>Apply the </a:t>
            </a:r>
            <a:r>
              <a:rPr lang="en-US" dirty="0"/>
              <a:t>alternate use of encryption technologies to verify identities in the form </a:t>
            </a:r>
            <a:r>
              <a:rPr lang="en-US" dirty="0" smtClean="0"/>
              <a:t>of certificates </a:t>
            </a:r>
          </a:p>
          <a:p>
            <a:pPr marL="285750" indent="-285750">
              <a:buFont typeface="Wingdings" panose="05000000000000000000" pitchFamily="2" charset="2"/>
              <a:buChar char="q"/>
            </a:pPr>
            <a:r>
              <a:rPr lang="en-US" dirty="0" smtClean="0"/>
              <a:t>Use the </a:t>
            </a:r>
            <a:r>
              <a:rPr lang="en-US" dirty="0"/>
              <a:t>infrastructure (PKI) that has been developed to make encryption </a:t>
            </a:r>
            <a:r>
              <a:rPr lang="en-US" dirty="0" smtClean="0"/>
              <a:t>convenient and </a:t>
            </a:r>
            <a:r>
              <a:rPr lang="en-US" dirty="0"/>
              <a:t>practical</a:t>
            </a:r>
          </a:p>
        </p:txBody>
      </p:sp>
    </p:spTree>
    <p:extLst>
      <p:ext uri="{BB962C8B-B14F-4D97-AF65-F5344CB8AC3E}">
        <p14:creationId xmlns:p14="http://schemas.microsoft.com/office/powerpoint/2010/main" val="32564270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40</a:t>
            </a:fld>
            <a:endParaRPr lang="en-US"/>
          </a:p>
        </p:txBody>
      </p:sp>
      <p:sp>
        <p:nvSpPr>
          <p:cNvPr id="3" name="Rectangle 2"/>
          <p:cNvSpPr/>
          <p:nvPr/>
        </p:nvSpPr>
        <p:spPr>
          <a:xfrm>
            <a:off x="762000" y="1752600"/>
            <a:ext cx="7696200" cy="2585323"/>
          </a:xfrm>
          <a:prstGeom prst="rect">
            <a:avLst/>
          </a:prstGeom>
        </p:spPr>
        <p:txBody>
          <a:bodyPr wrap="square">
            <a:spAutoFit/>
          </a:bodyPr>
          <a:lstStyle/>
          <a:p>
            <a:pPr marL="342900" indent="-342900">
              <a:buFont typeface="+mj-lt"/>
              <a:buAutoNum type="arabicPeriod"/>
            </a:pPr>
            <a:r>
              <a:rPr lang="en-US" dirty="0"/>
              <a:t> Visit Nation Technology’s website at www.nationtech nologies.com. What are some of the features of the </a:t>
            </a:r>
            <a:r>
              <a:rPr lang="en-US" dirty="0" smtClean="0"/>
              <a:t>company’s </a:t>
            </a:r>
            <a:r>
              <a:rPr lang="en-US" dirty="0"/>
              <a:t>product?</a:t>
            </a:r>
          </a:p>
          <a:p>
            <a:pPr marL="342900" indent="-342900">
              <a:buFont typeface="+mj-lt"/>
              <a:buAutoNum type="arabicPeriod"/>
            </a:pPr>
            <a:r>
              <a:rPr lang="en-US" dirty="0" smtClean="0"/>
              <a:t>Describe </a:t>
            </a:r>
            <a:r>
              <a:rPr lang="en-US" dirty="0"/>
              <a:t>what in your opinion would be one useful way in which you might use the technology offered by Nation Technologies</a:t>
            </a:r>
            <a:r>
              <a:rPr lang="en-US" dirty="0" smtClean="0"/>
              <a:t>?</a:t>
            </a:r>
          </a:p>
          <a:p>
            <a:pPr marL="342900" indent="-342900">
              <a:buFont typeface="+mj-lt"/>
              <a:buAutoNum type="arabicPeriod"/>
            </a:pPr>
            <a:r>
              <a:rPr lang="en-US" dirty="0"/>
              <a:t> Firms in which industry in your opinion would </a:t>
            </a:r>
            <a:r>
              <a:rPr lang="en-US" dirty="0" smtClean="0"/>
              <a:t>benefit </a:t>
            </a:r>
            <a:r>
              <a:rPr lang="en-US" dirty="0"/>
              <a:t>the most from the technology offered by Nation Technologies? Why?</a:t>
            </a:r>
          </a:p>
          <a:p>
            <a:pPr marL="342900" indent="-342900">
              <a:buFont typeface="+mj-lt"/>
              <a:buAutoNum type="arabicPeriod"/>
            </a:pPr>
            <a:r>
              <a:rPr lang="en-US" dirty="0" smtClean="0"/>
              <a:t>What </a:t>
            </a:r>
            <a:r>
              <a:rPr lang="en-US" dirty="0"/>
              <a:t>do you think are some of the most important </a:t>
            </a:r>
            <a:r>
              <a:rPr lang="en-US" dirty="0" smtClean="0"/>
              <a:t>business </a:t>
            </a:r>
            <a:r>
              <a:rPr lang="en-US" dirty="0"/>
              <a:t>hazards faced by Nation Technologies?</a:t>
            </a:r>
          </a:p>
          <a:p>
            <a:pPr marL="342900" indent="-342900">
              <a:buFont typeface="+mj-lt"/>
              <a:buAutoNum type="arabicPeriod"/>
            </a:pPr>
            <a:endParaRPr lang="en-US"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Example Case Questions</a:t>
            </a:r>
            <a:endParaRPr lang="en-US" dirty="0"/>
          </a:p>
        </p:txBody>
      </p:sp>
    </p:spTree>
    <p:extLst>
      <p:ext uri="{BB962C8B-B14F-4D97-AF65-F5344CB8AC3E}">
        <p14:creationId xmlns:p14="http://schemas.microsoft.com/office/powerpoint/2010/main" val="2523491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41</a:t>
            </a:fld>
            <a:endParaRPr lang="en-US"/>
          </a:p>
        </p:txBody>
      </p:sp>
      <p:sp>
        <p:nvSpPr>
          <p:cNvPr id="2" name="Title 1"/>
          <p:cNvSpPr>
            <a:spLocks noGrp="1"/>
          </p:cNvSpPr>
          <p:nvPr>
            <p:ph type="title" idx="4294967295"/>
          </p:nvPr>
        </p:nvSpPr>
        <p:spPr>
          <a:xfrm>
            <a:off x="914400" y="914400"/>
            <a:ext cx="5275263" cy="715963"/>
          </a:xfrm>
        </p:spPr>
        <p:txBody>
          <a:bodyPr>
            <a:normAutofit fontScale="90000"/>
          </a:bodyPr>
          <a:lstStyle/>
          <a:p>
            <a:r>
              <a:rPr lang="en-US" dirty="0" smtClean="0"/>
              <a:t>Summary</a:t>
            </a:r>
            <a:endParaRPr lang="en-US" dirty="0"/>
          </a:p>
        </p:txBody>
      </p:sp>
      <p:sp>
        <p:nvSpPr>
          <p:cNvPr id="3" name="Content Placeholder 2"/>
          <p:cNvSpPr>
            <a:spLocks noGrp="1"/>
          </p:cNvSpPr>
          <p:nvPr>
            <p:ph sz="quarter" idx="4294967295"/>
          </p:nvPr>
        </p:nvSpPr>
        <p:spPr>
          <a:xfrm>
            <a:off x="914400" y="1752600"/>
            <a:ext cx="7467600" cy="3613150"/>
          </a:xfrm>
        </p:spPr>
        <p:txBody>
          <a:bodyPr>
            <a:noAutofit/>
          </a:bodyPr>
          <a:lstStyle/>
          <a:p>
            <a:pPr>
              <a:buFont typeface="Wingdings" panose="05000000000000000000" pitchFamily="2" charset="2"/>
              <a:buChar char="ü"/>
            </a:pPr>
            <a:r>
              <a:rPr lang="en-US" sz="1800" dirty="0"/>
              <a:t>Assets</a:t>
            </a:r>
          </a:p>
          <a:p>
            <a:pPr>
              <a:buFont typeface="Wingdings" panose="05000000000000000000" pitchFamily="2" charset="2"/>
              <a:buChar char="ü"/>
            </a:pPr>
            <a:r>
              <a:rPr lang="en-US" sz="1800" dirty="0"/>
              <a:t>Identification</a:t>
            </a:r>
          </a:p>
          <a:p>
            <a:pPr>
              <a:buFont typeface="Wingdings" panose="05000000000000000000" pitchFamily="2" charset="2"/>
              <a:buChar char="ü"/>
            </a:pPr>
            <a:r>
              <a:rPr lang="en-US" sz="1800" dirty="0"/>
              <a:t>Asset types</a:t>
            </a:r>
          </a:p>
          <a:p>
            <a:pPr>
              <a:buFont typeface="Wingdings" panose="05000000000000000000" pitchFamily="2" charset="2"/>
              <a:buChar char="ü"/>
            </a:pPr>
            <a:r>
              <a:rPr lang="en-US" sz="1800" dirty="0"/>
              <a:t>Characterization</a:t>
            </a:r>
          </a:p>
          <a:p>
            <a:pPr lvl="1">
              <a:buFont typeface="Wingdings" panose="05000000000000000000" pitchFamily="2" charset="2"/>
              <a:buChar char="ü"/>
            </a:pPr>
            <a:r>
              <a:rPr lang="en-US" sz="1800" dirty="0"/>
              <a:t>Sensitivity</a:t>
            </a:r>
          </a:p>
          <a:p>
            <a:pPr lvl="1">
              <a:buFont typeface="Wingdings" panose="05000000000000000000" pitchFamily="2" charset="2"/>
              <a:buChar char="ü"/>
            </a:pPr>
            <a:r>
              <a:rPr lang="en-US" sz="1800" dirty="0"/>
              <a:t>Criticality</a:t>
            </a:r>
          </a:p>
          <a:p>
            <a:pPr>
              <a:buFont typeface="Wingdings" panose="05000000000000000000" pitchFamily="2" charset="2"/>
              <a:buChar char="ü"/>
            </a:pPr>
            <a:r>
              <a:rPr lang="en-US" sz="1800" dirty="0"/>
              <a:t>Ownership</a:t>
            </a:r>
          </a:p>
          <a:p>
            <a:pPr>
              <a:buFont typeface="Wingdings" panose="05000000000000000000" pitchFamily="2" charset="2"/>
              <a:buChar char="ü"/>
            </a:pPr>
            <a:r>
              <a:rPr lang="en-US" sz="1800" dirty="0"/>
              <a:t>Operational responsibilities</a:t>
            </a:r>
          </a:p>
          <a:p>
            <a:pPr lvl="1">
              <a:buFont typeface="Wingdings" panose="05000000000000000000" pitchFamily="2" charset="2"/>
              <a:buChar char="ü"/>
            </a:pPr>
            <a:endParaRPr lang="en-US" sz="1800" dirty="0"/>
          </a:p>
          <a:p>
            <a:pPr>
              <a:buFont typeface="Wingdings" panose="05000000000000000000" pitchFamily="2" charset="2"/>
              <a:buChar char="ü"/>
            </a:pPr>
            <a:endParaRPr lang="en-US" sz="1800" dirty="0"/>
          </a:p>
        </p:txBody>
      </p:sp>
    </p:spTree>
    <p:extLst>
      <p:ext uri="{BB962C8B-B14F-4D97-AF65-F5344CB8AC3E}">
        <p14:creationId xmlns:p14="http://schemas.microsoft.com/office/powerpoint/2010/main" val="26213342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42</a:t>
            </a:fld>
            <a:endParaRPr lang="en-US"/>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Critical Thinking Exercise</a:t>
            </a:r>
            <a:endParaRPr lang="en-US" dirty="0"/>
          </a:p>
        </p:txBody>
      </p:sp>
      <p:grpSp>
        <p:nvGrpSpPr>
          <p:cNvPr id="9" name="Group 8"/>
          <p:cNvGrpSpPr/>
          <p:nvPr/>
        </p:nvGrpSpPr>
        <p:grpSpPr>
          <a:xfrm>
            <a:off x="1066800" y="1742887"/>
            <a:ext cx="6781800" cy="4435850"/>
            <a:chOff x="-1851916" y="981074"/>
            <a:chExt cx="12829478" cy="8391525"/>
          </a:xfrm>
        </p:grpSpPr>
        <p:grpSp>
          <p:nvGrpSpPr>
            <p:cNvPr id="6" name="Group 5"/>
            <p:cNvGrpSpPr/>
            <p:nvPr/>
          </p:nvGrpSpPr>
          <p:grpSpPr>
            <a:xfrm>
              <a:off x="-1851916" y="981074"/>
              <a:ext cx="12829478" cy="8391525"/>
              <a:chOff x="-1851916" y="981074"/>
              <a:chExt cx="12829478" cy="8391525"/>
            </a:xfrm>
          </p:grpSpPr>
          <p:pic>
            <p:nvPicPr>
              <p:cNvPr id="3" name="Picture 2"/>
              <p:cNvPicPr>
                <a:picLocks noChangeAspect="1"/>
              </p:cNvPicPr>
              <p:nvPr/>
            </p:nvPicPr>
            <p:blipFill>
              <a:blip r:embed="rId2"/>
              <a:stretch>
                <a:fillRect/>
              </a:stretch>
            </p:blipFill>
            <p:spPr>
              <a:xfrm>
                <a:off x="-1851916" y="981074"/>
                <a:ext cx="12792075" cy="2724150"/>
              </a:xfrm>
              <a:prstGeom prst="rect">
                <a:avLst/>
              </a:prstGeom>
            </p:spPr>
          </p:pic>
          <p:pic>
            <p:nvPicPr>
              <p:cNvPr id="5" name="Picture 4"/>
              <p:cNvPicPr>
                <a:picLocks noChangeAspect="1"/>
              </p:cNvPicPr>
              <p:nvPr/>
            </p:nvPicPr>
            <p:blipFill>
              <a:blip r:embed="rId3"/>
              <a:stretch>
                <a:fillRect/>
              </a:stretch>
            </p:blipFill>
            <p:spPr>
              <a:xfrm>
                <a:off x="-1824038" y="3705224"/>
                <a:ext cx="12801600" cy="5667375"/>
              </a:xfrm>
              <a:prstGeom prst="rect">
                <a:avLst/>
              </a:prstGeom>
            </p:spPr>
          </p:pic>
        </p:grpSp>
        <p:cxnSp>
          <p:nvCxnSpPr>
            <p:cNvPr id="8" name="Straight Arrow Connector 7"/>
            <p:cNvCxnSpPr/>
            <p:nvPr/>
          </p:nvCxnSpPr>
          <p:spPr>
            <a:xfrm flipH="1">
              <a:off x="762000" y="3581400"/>
              <a:ext cx="9296400" cy="15240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65060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43</a:t>
            </a:fld>
            <a:endParaRPr lang="en-US"/>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fontScale="77500" lnSpcReduction="200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Critical Thinking Exercise Questions</a:t>
            </a:r>
            <a:endParaRPr lang="en-US" dirty="0"/>
          </a:p>
        </p:txBody>
      </p:sp>
      <p:sp>
        <p:nvSpPr>
          <p:cNvPr id="3" name="Rectangle 2"/>
          <p:cNvSpPr/>
          <p:nvPr/>
        </p:nvSpPr>
        <p:spPr>
          <a:xfrm>
            <a:off x="914400" y="1752600"/>
            <a:ext cx="7772400" cy="2585323"/>
          </a:xfrm>
          <a:prstGeom prst="rect">
            <a:avLst/>
          </a:prstGeom>
        </p:spPr>
        <p:txBody>
          <a:bodyPr wrap="square">
            <a:spAutoFit/>
          </a:bodyPr>
          <a:lstStyle/>
          <a:p>
            <a:pPr marL="342900" indent="-342900">
              <a:buFont typeface="+mj-lt"/>
              <a:buAutoNum type="arabicPeriod"/>
            </a:pPr>
            <a:r>
              <a:rPr lang="en-US" dirty="0"/>
              <a:t>Many popular cloud services such as Gmail are currently free because users allow advertisements in return for free service. How do you think the market will evolve if more and more data is encrypted where service providers can no longer monetize your data through advertising</a:t>
            </a:r>
            <a:r>
              <a:rPr lang="en-US" dirty="0" smtClean="0"/>
              <a:t>?</a:t>
            </a:r>
          </a:p>
          <a:p>
            <a:pPr marL="342900" indent="-342900">
              <a:buFont typeface="+mj-lt"/>
              <a:buAutoNum type="arabicPeriod"/>
            </a:pPr>
            <a:r>
              <a:rPr lang="en-US" dirty="0"/>
              <a:t>What are some special concerns of regulated </a:t>
            </a:r>
            <a:r>
              <a:rPr lang="en-US" dirty="0" err="1"/>
              <a:t>organi</a:t>
            </a:r>
            <a:r>
              <a:rPr lang="en-US" dirty="0"/>
              <a:t>- </a:t>
            </a:r>
            <a:r>
              <a:rPr lang="en-US" dirty="0" err="1"/>
              <a:t>zations</a:t>
            </a:r>
            <a:r>
              <a:rPr lang="en-US" dirty="0"/>
              <a:t> such as government agencies when it comes to cloud computing? (The </a:t>
            </a:r>
            <a:r>
              <a:rPr lang="en-US" dirty="0" err="1"/>
              <a:t>Nextgov</a:t>
            </a:r>
            <a:r>
              <a:rPr lang="en-US" dirty="0"/>
              <a:t> op-ed has several examples.)</a:t>
            </a:r>
          </a:p>
          <a:p>
            <a:pPr marL="342900" indent="-342900">
              <a:buFont typeface="+mj-lt"/>
              <a:buAutoNum type="arabicPeriod"/>
            </a:pPr>
            <a:endParaRPr lang="en-US" dirty="0"/>
          </a:p>
        </p:txBody>
      </p:sp>
    </p:spTree>
    <p:extLst>
      <p:ext uri="{BB962C8B-B14F-4D97-AF65-F5344CB8AC3E}">
        <p14:creationId xmlns:p14="http://schemas.microsoft.com/office/powerpoint/2010/main" val="14078701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44</a:t>
            </a:fld>
            <a:endParaRPr lang="en-US"/>
          </a:p>
        </p:txBody>
      </p:sp>
      <p:sp>
        <p:nvSpPr>
          <p:cNvPr id="2" name="Title 1"/>
          <p:cNvSpPr>
            <a:spLocks noGrp="1"/>
          </p:cNvSpPr>
          <p:nvPr>
            <p:ph type="title" idx="4294967295"/>
          </p:nvPr>
        </p:nvSpPr>
        <p:spPr>
          <a:xfrm>
            <a:off x="990600" y="762000"/>
            <a:ext cx="5275263" cy="792163"/>
          </a:xfrm>
        </p:spPr>
        <p:txBody>
          <a:bodyPr/>
          <a:lstStyle/>
          <a:p>
            <a:r>
              <a:rPr lang="en-US" dirty="0" smtClean="0"/>
              <a:t>Design Case</a:t>
            </a:r>
            <a:endParaRPr lang="en-US" dirty="0"/>
          </a:p>
        </p:txBody>
      </p:sp>
      <p:pic>
        <p:nvPicPr>
          <p:cNvPr id="3" name="Picture 2"/>
          <p:cNvPicPr>
            <a:picLocks noChangeAspect="1"/>
          </p:cNvPicPr>
          <p:nvPr/>
        </p:nvPicPr>
        <p:blipFill>
          <a:blip r:embed="rId2"/>
          <a:stretch>
            <a:fillRect/>
          </a:stretch>
        </p:blipFill>
        <p:spPr>
          <a:xfrm>
            <a:off x="385285" y="1752600"/>
            <a:ext cx="8301515" cy="4262437"/>
          </a:xfrm>
          <a:prstGeom prst="rect">
            <a:avLst/>
          </a:prstGeom>
        </p:spPr>
      </p:pic>
    </p:spTree>
    <p:extLst>
      <p:ext uri="{BB962C8B-B14F-4D97-AF65-F5344CB8AC3E}">
        <p14:creationId xmlns:p14="http://schemas.microsoft.com/office/powerpoint/2010/main" val="5661610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45</a:t>
            </a:fld>
            <a:endParaRPr lang="en-US"/>
          </a:p>
        </p:txBody>
      </p:sp>
      <p:sp>
        <p:nvSpPr>
          <p:cNvPr id="2" name="Title 1"/>
          <p:cNvSpPr>
            <a:spLocks noGrp="1"/>
          </p:cNvSpPr>
          <p:nvPr>
            <p:ph type="title" idx="4294967295"/>
          </p:nvPr>
        </p:nvSpPr>
        <p:spPr>
          <a:xfrm>
            <a:off x="914400" y="762000"/>
            <a:ext cx="5275263" cy="792163"/>
          </a:xfrm>
        </p:spPr>
        <p:txBody>
          <a:bodyPr>
            <a:normAutofit fontScale="90000"/>
          </a:bodyPr>
          <a:lstStyle/>
          <a:p>
            <a:r>
              <a:rPr lang="en-US" dirty="0" smtClean="0"/>
              <a:t>Hands-on Activity (1)</a:t>
            </a:r>
            <a:endParaRPr lang="en-US" dirty="0"/>
          </a:p>
        </p:txBody>
      </p:sp>
      <p:pic>
        <p:nvPicPr>
          <p:cNvPr id="3" name="Picture 2"/>
          <p:cNvPicPr>
            <a:picLocks noChangeAspect="1"/>
          </p:cNvPicPr>
          <p:nvPr/>
        </p:nvPicPr>
        <p:blipFill>
          <a:blip r:embed="rId2"/>
          <a:stretch>
            <a:fillRect/>
          </a:stretch>
        </p:blipFill>
        <p:spPr>
          <a:xfrm>
            <a:off x="1524000" y="1645480"/>
            <a:ext cx="5857875" cy="5109449"/>
          </a:xfrm>
          <a:prstGeom prst="rect">
            <a:avLst/>
          </a:prstGeom>
        </p:spPr>
      </p:pic>
    </p:spTree>
    <p:extLst>
      <p:ext uri="{BB962C8B-B14F-4D97-AF65-F5344CB8AC3E}">
        <p14:creationId xmlns:p14="http://schemas.microsoft.com/office/powerpoint/2010/main" val="990288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46</a:t>
            </a:fld>
            <a:endParaRPr lang="en-US"/>
          </a:p>
        </p:txBody>
      </p:sp>
      <p:sp>
        <p:nvSpPr>
          <p:cNvPr id="2" name="Title 1"/>
          <p:cNvSpPr>
            <a:spLocks noGrp="1"/>
          </p:cNvSpPr>
          <p:nvPr>
            <p:ph type="title" idx="4294967295"/>
          </p:nvPr>
        </p:nvSpPr>
        <p:spPr>
          <a:xfrm>
            <a:off x="609600" y="685800"/>
            <a:ext cx="3200400" cy="792163"/>
          </a:xfrm>
        </p:spPr>
        <p:txBody>
          <a:bodyPr>
            <a:noAutofit/>
          </a:bodyPr>
          <a:lstStyle/>
          <a:p>
            <a:r>
              <a:rPr lang="en-US" sz="3600" dirty="0" smtClean="0"/>
              <a:t>Hands-on </a:t>
            </a:r>
            <a:br>
              <a:rPr lang="en-US" sz="3600" dirty="0" smtClean="0"/>
            </a:br>
            <a:r>
              <a:rPr lang="en-US" sz="3600" dirty="0" smtClean="0"/>
              <a:t>Activity (2)</a:t>
            </a:r>
            <a:endParaRPr lang="en-US" sz="3600" dirty="0"/>
          </a:p>
        </p:txBody>
      </p:sp>
      <p:pic>
        <p:nvPicPr>
          <p:cNvPr id="3" name="Picture 2"/>
          <p:cNvPicPr>
            <a:picLocks noChangeAspect="1"/>
          </p:cNvPicPr>
          <p:nvPr/>
        </p:nvPicPr>
        <p:blipFill>
          <a:blip r:embed="rId2"/>
          <a:stretch>
            <a:fillRect/>
          </a:stretch>
        </p:blipFill>
        <p:spPr>
          <a:xfrm>
            <a:off x="3048000" y="609600"/>
            <a:ext cx="5406483" cy="6129132"/>
          </a:xfrm>
          <a:prstGeom prst="rect">
            <a:avLst/>
          </a:prstGeom>
        </p:spPr>
      </p:pic>
    </p:spTree>
    <p:extLst>
      <p:ext uri="{BB962C8B-B14F-4D97-AF65-F5344CB8AC3E}">
        <p14:creationId xmlns:p14="http://schemas.microsoft.com/office/powerpoint/2010/main" val="21839740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47</a:t>
            </a:fld>
            <a:endParaRPr lang="en-US"/>
          </a:p>
        </p:txBody>
      </p:sp>
      <p:sp>
        <p:nvSpPr>
          <p:cNvPr id="2" name="Title 1"/>
          <p:cNvSpPr>
            <a:spLocks noGrp="1"/>
          </p:cNvSpPr>
          <p:nvPr>
            <p:ph type="title" idx="4294967295"/>
          </p:nvPr>
        </p:nvSpPr>
        <p:spPr>
          <a:xfrm>
            <a:off x="609600" y="685800"/>
            <a:ext cx="3200400" cy="792163"/>
          </a:xfrm>
        </p:spPr>
        <p:txBody>
          <a:bodyPr>
            <a:noAutofit/>
          </a:bodyPr>
          <a:lstStyle/>
          <a:p>
            <a:r>
              <a:rPr lang="en-US" sz="3600" dirty="0" smtClean="0"/>
              <a:t>Hands-on </a:t>
            </a:r>
            <a:br>
              <a:rPr lang="en-US" sz="3600" dirty="0" smtClean="0"/>
            </a:br>
            <a:r>
              <a:rPr lang="en-US" sz="3600" dirty="0" smtClean="0"/>
              <a:t>Activity (3)</a:t>
            </a:r>
            <a:endParaRPr lang="en-US" sz="3600" dirty="0"/>
          </a:p>
        </p:txBody>
      </p:sp>
      <p:pic>
        <p:nvPicPr>
          <p:cNvPr id="5" name="Picture 4"/>
          <p:cNvPicPr>
            <a:picLocks noChangeAspect="1"/>
          </p:cNvPicPr>
          <p:nvPr/>
        </p:nvPicPr>
        <p:blipFill>
          <a:blip r:embed="rId2"/>
          <a:stretch>
            <a:fillRect/>
          </a:stretch>
        </p:blipFill>
        <p:spPr>
          <a:xfrm>
            <a:off x="3124200" y="609600"/>
            <a:ext cx="5254124" cy="6019800"/>
          </a:xfrm>
          <a:prstGeom prst="rect">
            <a:avLst/>
          </a:prstGeom>
        </p:spPr>
      </p:pic>
    </p:spTree>
    <p:extLst>
      <p:ext uri="{BB962C8B-B14F-4D97-AF65-F5344CB8AC3E}">
        <p14:creationId xmlns:p14="http://schemas.microsoft.com/office/powerpoint/2010/main" val="26136917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48</a:t>
            </a:fld>
            <a:endParaRPr lang="en-US"/>
          </a:p>
        </p:txBody>
      </p:sp>
      <p:sp>
        <p:nvSpPr>
          <p:cNvPr id="2" name="Title 1"/>
          <p:cNvSpPr>
            <a:spLocks noGrp="1"/>
          </p:cNvSpPr>
          <p:nvPr>
            <p:ph type="title" idx="4294967295"/>
          </p:nvPr>
        </p:nvSpPr>
        <p:spPr>
          <a:xfrm>
            <a:off x="609600" y="685800"/>
            <a:ext cx="3200400" cy="792163"/>
          </a:xfrm>
        </p:spPr>
        <p:txBody>
          <a:bodyPr>
            <a:noAutofit/>
          </a:bodyPr>
          <a:lstStyle/>
          <a:p>
            <a:r>
              <a:rPr lang="en-US" sz="3600" dirty="0" smtClean="0"/>
              <a:t>Hands-on </a:t>
            </a:r>
            <a:br>
              <a:rPr lang="en-US" sz="3600" dirty="0" smtClean="0"/>
            </a:br>
            <a:r>
              <a:rPr lang="en-US" sz="3600" dirty="0" smtClean="0"/>
              <a:t>Activity (4)</a:t>
            </a:r>
            <a:endParaRPr lang="en-US" sz="3600" dirty="0"/>
          </a:p>
        </p:txBody>
      </p:sp>
      <p:pic>
        <p:nvPicPr>
          <p:cNvPr id="6" name="Picture 5"/>
          <p:cNvPicPr>
            <a:picLocks noChangeAspect="1"/>
          </p:cNvPicPr>
          <p:nvPr/>
        </p:nvPicPr>
        <p:blipFill>
          <a:blip r:embed="rId2"/>
          <a:stretch>
            <a:fillRect/>
          </a:stretch>
        </p:blipFill>
        <p:spPr>
          <a:xfrm>
            <a:off x="3276600" y="650217"/>
            <a:ext cx="5054708" cy="6071258"/>
          </a:xfrm>
          <a:prstGeom prst="rect">
            <a:avLst/>
          </a:prstGeom>
        </p:spPr>
      </p:pic>
    </p:spTree>
    <p:extLst>
      <p:ext uri="{BB962C8B-B14F-4D97-AF65-F5344CB8AC3E}">
        <p14:creationId xmlns:p14="http://schemas.microsoft.com/office/powerpoint/2010/main" val="29343848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49</a:t>
            </a:fld>
            <a:endParaRPr lang="en-US"/>
          </a:p>
        </p:txBody>
      </p:sp>
      <p:sp>
        <p:nvSpPr>
          <p:cNvPr id="2" name="Title 1"/>
          <p:cNvSpPr>
            <a:spLocks noGrp="1"/>
          </p:cNvSpPr>
          <p:nvPr>
            <p:ph type="title" idx="4294967295"/>
          </p:nvPr>
        </p:nvSpPr>
        <p:spPr>
          <a:xfrm>
            <a:off x="609600" y="685800"/>
            <a:ext cx="3200400" cy="792163"/>
          </a:xfrm>
        </p:spPr>
        <p:txBody>
          <a:bodyPr>
            <a:noAutofit/>
          </a:bodyPr>
          <a:lstStyle/>
          <a:p>
            <a:r>
              <a:rPr lang="en-US" sz="3600" dirty="0" smtClean="0"/>
              <a:t>Hands-on </a:t>
            </a:r>
            <a:br>
              <a:rPr lang="en-US" sz="3600" dirty="0" smtClean="0"/>
            </a:br>
            <a:r>
              <a:rPr lang="en-US" sz="3600" dirty="0" smtClean="0"/>
              <a:t>Activity (5)</a:t>
            </a:r>
            <a:endParaRPr lang="en-US" sz="3600" dirty="0"/>
          </a:p>
        </p:txBody>
      </p:sp>
      <p:pic>
        <p:nvPicPr>
          <p:cNvPr id="7" name="Picture 6"/>
          <p:cNvPicPr>
            <a:picLocks noChangeAspect="1"/>
          </p:cNvPicPr>
          <p:nvPr/>
        </p:nvPicPr>
        <p:blipFill>
          <a:blip r:embed="rId2"/>
          <a:stretch>
            <a:fillRect/>
          </a:stretch>
        </p:blipFill>
        <p:spPr>
          <a:xfrm>
            <a:off x="3276600" y="695093"/>
            <a:ext cx="4932087" cy="6035675"/>
          </a:xfrm>
          <a:prstGeom prst="rect">
            <a:avLst/>
          </a:prstGeom>
        </p:spPr>
      </p:pic>
    </p:spTree>
    <p:extLst>
      <p:ext uri="{BB962C8B-B14F-4D97-AF65-F5344CB8AC3E}">
        <p14:creationId xmlns:p14="http://schemas.microsoft.com/office/powerpoint/2010/main" val="13846041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5</a:t>
            </a:fld>
            <a:endParaRPr lang="en-US"/>
          </a:p>
        </p:txBody>
      </p:sp>
      <p:sp>
        <p:nvSpPr>
          <p:cNvPr id="2" name="Title 1"/>
          <p:cNvSpPr>
            <a:spLocks noGrp="1"/>
          </p:cNvSpPr>
          <p:nvPr>
            <p:ph type="title" idx="4294967295"/>
          </p:nvPr>
        </p:nvSpPr>
        <p:spPr>
          <a:xfrm>
            <a:off x="838200" y="762000"/>
            <a:ext cx="5275263" cy="715963"/>
          </a:xfrm>
        </p:spPr>
        <p:txBody>
          <a:bodyPr>
            <a:normAutofit fontScale="90000"/>
          </a:bodyPr>
          <a:lstStyle/>
          <a:p>
            <a:r>
              <a:rPr lang="en-US" dirty="0" smtClean="0"/>
              <a:t>Introduction</a:t>
            </a:r>
            <a:endParaRPr lang="en-US" dirty="0"/>
          </a:p>
        </p:txBody>
      </p:sp>
      <p:sp>
        <p:nvSpPr>
          <p:cNvPr id="3" name="Content Placeholder 2"/>
          <p:cNvSpPr>
            <a:spLocks noGrp="1"/>
          </p:cNvSpPr>
          <p:nvPr>
            <p:ph sz="quarter" idx="4294967295"/>
          </p:nvPr>
        </p:nvSpPr>
        <p:spPr>
          <a:xfrm>
            <a:off x="838200" y="1752600"/>
            <a:ext cx="7467600" cy="3613150"/>
          </a:xfrm>
        </p:spPr>
        <p:txBody>
          <a:bodyPr>
            <a:noAutofit/>
          </a:bodyPr>
          <a:lstStyle/>
          <a:p>
            <a:r>
              <a:rPr lang="en-US" sz="1800" dirty="0"/>
              <a:t>Motivation</a:t>
            </a:r>
          </a:p>
          <a:p>
            <a:pPr lvl="1"/>
            <a:r>
              <a:rPr lang="en-US" sz="1800" dirty="0"/>
              <a:t>Communication needs</a:t>
            </a:r>
          </a:p>
          <a:p>
            <a:pPr lvl="2"/>
            <a:r>
              <a:rPr lang="en-US" sz="1800" dirty="0"/>
              <a:t>Transmission alone often not enough</a:t>
            </a:r>
          </a:p>
          <a:p>
            <a:pPr lvl="3"/>
            <a:r>
              <a:rPr lang="en-US" sz="1800" dirty="0"/>
              <a:t>Privacy</a:t>
            </a:r>
          </a:p>
          <a:p>
            <a:pPr lvl="3"/>
            <a:r>
              <a:rPr lang="en-US" sz="1800" dirty="0"/>
              <a:t>Identification</a:t>
            </a:r>
          </a:p>
          <a:p>
            <a:pPr lvl="3"/>
            <a:r>
              <a:rPr lang="en-US" sz="1800" dirty="0"/>
              <a:t>Integrity</a:t>
            </a:r>
          </a:p>
          <a:p>
            <a:pPr lvl="1"/>
            <a:r>
              <a:rPr lang="en-US" sz="1800" dirty="0" smtClean="0"/>
              <a:t>Encryption </a:t>
            </a:r>
            <a:r>
              <a:rPr lang="en-US" sz="1800" dirty="0"/>
              <a:t>accomplishes all these features</a:t>
            </a:r>
          </a:p>
          <a:p>
            <a:r>
              <a:rPr lang="en-US" sz="1800" dirty="0" smtClean="0"/>
              <a:t>Remember</a:t>
            </a:r>
            <a:r>
              <a:rPr lang="en-US" sz="1800" dirty="0"/>
              <a:t>, though</a:t>
            </a:r>
          </a:p>
          <a:p>
            <a:pPr lvl="1"/>
            <a:r>
              <a:rPr lang="en-US" sz="1800" dirty="0"/>
              <a:t>Encryption cannot compensate for human weakness</a:t>
            </a:r>
          </a:p>
          <a:p>
            <a:pPr lvl="2"/>
            <a:r>
              <a:rPr lang="en-US" sz="1800" dirty="0"/>
              <a:t>Sharing passwords, not using encryption </a:t>
            </a:r>
            <a:r>
              <a:rPr lang="en-US" sz="1800" dirty="0" err="1"/>
              <a:t>etc</a:t>
            </a:r>
            <a:endParaRPr lang="en-US" sz="1800" dirty="0"/>
          </a:p>
        </p:txBody>
      </p:sp>
    </p:spTree>
    <p:extLst>
      <p:ext uri="{BB962C8B-B14F-4D97-AF65-F5344CB8AC3E}">
        <p14:creationId xmlns:p14="http://schemas.microsoft.com/office/powerpoint/2010/main" val="3356232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50</a:t>
            </a:fld>
            <a:endParaRPr lang="en-US"/>
          </a:p>
        </p:txBody>
      </p:sp>
      <p:sp>
        <p:nvSpPr>
          <p:cNvPr id="2" name="Title 1"/>
          <p:cNvSpPr>
            <a:spLocks noGrp="1"/>
          </p:cNvSpPr>
          <p:nvPr>
            <p:ph type="title" idx="4294967295"/>
          </p:nvPr>
        </p:nvSpPr>
        <p:spPr>
          <a:xfrm>
            <a:off x="609600" y="685800"/>
            <a:ext cx="3200400" cy="792163"/>
          </a:xfrm>
        </p:spPr>
        <p:txBody>
          <a:bodyPr>
            <a:noAutofit/>
          </a:bodyPr>
          <a:lstStyle/>
          <a:p>
            <a:r>
              <a:rPr lang="en-US" sz="3600" dirty="0" smtClean="0"/>
              <a:t>Hands-on </a:t>
            </a:r>
            <a:br>
              <a:rPr lang="en-US" sz="3600" dirty="0" smtClean="0"/>
            </a:br>
            <a:r>
              <a:rPr lang="en-US" sz="3600" dirty="0" smtClean="0"/>
              <a:t>Activity (6)</a:t>
            </a:r>
            <a:endParaRPr lang="en-US" sz="3600" dirty="0"/>
          </a:p>
        </p:txBody>
      </p:sp>
      <p:pic>
        <p:nvPicPr>
          <p:cNvPr id="8" name="Picture 7"/>
          <p:cNvPicPr>
            <a:picLocks noChangeAspect="1"/>
          </p:cNvPicPr>
          <p:nvPr/>
        </p:nvPicPr>
        <p:blipFill>
          <a:blip r:embed="rId2"/>
          <a:stretch>
            <a:fillRect/>
          </a:stretch>
        </p:blipFill>
        <p:spPr>
          <a:xfrm>
            <a:off x="3124200" y="672790"/>
            <a:ext cx="5358121" cy="6172200"/>
          </a:xfrm>
          <a:prstGeom prst="rect">
            <a:avLst/>
          </a:prstGeom>
        </p:spPr>
      </p:pic>
    </p:spTree>
    <p:extLst>
      <p:ext uri="{BB962C8B-B14F-4D97-AF65-F5344CB8AC3E}">
        <p14:creationId xmlns:p14="http://schemas.microsoft.com/office/powerpoint/2010/main" val="6798339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51</a:t>
            </a:fld>
            <a:endParaRPr lang="en-US"/>
          </a:p>
        </p:txBody>
      </p:sp>
      <p:sp>
        <p:nvSpPr>
          <p:cNvPr id="2" name="Title 1"/>
          <p:cNvSpPr>
            <a:spLocks noGrp="1"/>
          </p:cNvSpPr>
          <p:nvPr>
            <p:ph type="title" idx="4294967295"/>
          </p:nvPr>
        </p:nvSpPr>
        <p:spPr>
          <a:xfrm>
            <a:off x="609600" y="685800"/>
            <a:ext cx="3200400" cy="792163"/>
          </a:xfrm>
        </p:spPr>
        <p:txBody>
          <a:bodyPr>
            <a:noAutofit/>
          </a:bodyPr>
          <a:lstStyle/>
          <a:p>
            <a:r>
              <a:rPr lang="en-US" sz="3600" dirty="0" smtClean="0"/>
              <a:t>Hands-on </a:t>
            </a:r>
            <a:br>
              <a:rPr lang="en-US" sz="3600" dirty="0" smtClean="0"/>
            </a:br>
            <a:r>
              <a:rPr lang="en-US" sz="3600" dirty="0" smtClean="0"/>
              <a:t>Activity (7)</a:t>
            </a:r>
            <a:endParaRPr lang="en-US" sz="3600" dirty="0"/>
          </a:p>
        </p:txBody>
      </p:sp>
      <p:pic>
        <p:nvPicPr>
          <p:cNvPr id="3" name="Picture 2"/>
          <p:cNvPicPr>
            <a:picLocks noChangeAspect="1"/>
          </p:cNvPicPr>
          <p:nvPr/>
        </p:nvPicPr>
        <p:blipFill>
          <a:blip r:embed="rId2"/>
          <a:stretch>
            <a:fillRect/>
          </a:stretch>
        </p:blipFill>
        <p:spPr>
          <a:xfrm>
            <a:off x="3200400" y="762000"/>
            <a:ext cx="5028901" cy="5014912"/>
          </a:xfrm>
          <a:prstGeom prst="rect">
            <a:avLst/>
          </a:prstGeom>
        </p:spPr>
      </p:pic>
    </p:spTree>
    <p:extLst>
      <p:ext uri="{BB962C8B-B14F-4D97-AF65-F5344CB8AC3E}">
        <p14:creationId xmlns:p14="http://schemas.microsoft.com/office/powerpoint/2010/main" val="9142519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52</a:t>
            </a:fld>
            <a:endParaRPr lang="en-US"/>
          </a:p>
        </p:txBody>
      </p:sp>
      <p:sp>
        <p:nvSpPr>
          <p:cNvPr id="3" name="Title 1"/>
          <p:cNvSpPr txBox="1">
            <a:spLocks/>
          </p:cNvSpPr>
          <p:nvPr/>
        </p:nvSpPr>
        <p:spPr>
          <a:xfrm>
            <a:off x="914400" y="838200"/>
            <a:ext cx="4724400" cy="762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Homework Lab_7</a:t>
            </a:r>
            <a:endParaRPr lang="en-US" dirty="0"/>
          </a:p>
        </p:txBody>
      </p:sp>
      <p:pic>
        <p:nvPicPr>
          <p:cNvPr id="4" name="Picture 3"/>
          <p:cNvPicPr>
            <a:picLocks noChangeAspect="1"/>
          </p:cNvPicPr>
          <p:nvPr/>
        </p:nvPicPr>
        <p:blipFill>
          <a:blip r:embed="rId2"/>
          <a:stretch>
            <a:fillRect/>
          </a:stretch>
        </p:blipFill>
        <p:spPr>
          <a:xfrm>
            <a:off x="838200" y="1676400"/>
            <a:ext cx="7352884" cy="4724400"/>
          </a:xfrm>
          <a:prstGeom prst="rect">
            <a:avLst/>
          </a:prstGeom>
        </p:spPr>
      </p:pic>
    </p:spTree>
    <p:extLst>
      <p:ext uri="{BB962C8B-B14F-4D97-AF65-F5344CB8AC3E}">
        <p14:creationId xmlns:p14="http://schemas.microsoft.com/office/powerpoint/2010/main" val="24418676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53</a:t>
            </a:fld>
            <a:endParaRPr lang="en-US"/>
          </a:p>
        </p:txBody>
      </p:sp>
      <p:sp>
        <p:nvSpPr>
          <p:cNvPr id="3" name="Title 1"/>
          <p:cNvSpPr txBox="1">
            <a:spLocks/>
          </p:cNvSpPr>
          <p:nvPr/>
        </p:nvSpPr>
        <p:spPr>
          <a:xfrm>
            <a:off x="914400" y="838200"/>
            <a:ext cx="4724400" cy="762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Discussion 7</a:t>
            </a:r>
            <a:endParaRPr lang="en-US" dirty="0"/>
          </a:p>
        </p:txBody>
      </p:sp>
      <p:sp>
        <p:nvSpPr>
          <p:cNvPr id="4" name="Rectangle 3"/>
          <p:cNvSpPr/>
          <p:nvPr/>
        </p:nvSpPr>
        <p:spPr>
          <a:xfrm>
            <a:off x="457200" y="1676400"/>
            <a:ext cx="8382000" cy="3970318"/>
          </a:xfrm>
          <a:prstGeom prst="rect">
            <a:avLst/>
          </a:prstGeom>
        </p:spPr>
        <p:txBody>
          <a:bodyPr wrap="square">
            <a:spAutoFit/>
          </a:bodyPr>
          <a:lstStyle/>
          <a:p>
            <a:r>
              <a:rPr lang="en-US" b="1" dirty="0"/>
              <a:t>POST (DUE WED 11:59 pm CST):</a:t>
            </a:r>
            <a:r>
              <a:rPr lang="en-US" dirty="0"/>
              <a:t>  </a:t>
            </a:r>
            <a:r>
              <a:rPr lang="en-US" dirty="0" smtClean="0"/>
              <a:t>On the internet, find a description of a recent ransomware attack.  How (and by whom) was the ransomware deployed?  How was the ransom paid and the hijacked system restored?  Do as much research as possible on this attack to find out which encryption keys were used (and how).  Note that many black hats post their code on GitHub and brag about it.</a:t>
            </a:r>
          </a:p>
          <a:p>
            <a:endParaRPr lang="en-US" dirty="0"/>
          </a:p>
          <a:p>
            <a:r>
              <a:rPr lang="en-US" b="1" dirty="0">
                <a:solidFill>
                  <a:srgbClr val="FF0000"/>
                </a:solidFill>
              </a:rPr>
              <a:t>DO NOT, UNDER ANY CIRCUMSTANCES, INSTALL ANY CODE OR COMMUNICATE WITH ANYONE ABOUT THE </a:t>
            </a:r>
            <a:r>
              <a:rPr lang="en-US" b="1" dirty="0" smtClean="0">
                <a:solidFill>
                  <a:srgbClr val="FF0000"/>
                </a:solidFill>
              </a:rPr>
              <a:t>RANSOMWARE OFFERED</a:t>
            </a:r>
            <a:r>
              <a:rPr lang="en-US" b="1" dirty="0">
                <a:solidFill>
                  <a:srgbClr val="FF0000"/>
                </a:solidFill>
              </a:rPr>
              <a:t>.  </a:t>
            </a:r>
            <a:r>
              <a:rPr lang="en-US" b="1" dirty="0" smtClean="0">
                <a:solidFill>
                  <a:srgbClr val="FF0000"/>
                </a:solidFill>
              </a:rPr>
              <a:t>AS BEFORE, THIS </a:t>
            </a:r>
            <a:r>
              <a:rPr lang="en-US" b="1" dirty="0">
                <a:solidFill>
                  <a:srgbClr val="FF0000"/>
                </a:solidFill>
              </a:rPr>
              <a:t>IS A SILENT RECONNAISSANCE MISSION</a:t>
            </a:r>
            <a:r>
              <a:rPr lang="en-US" b="1" dirty="0" smtClean="0">
                <a:solidFill>
                  <a:srgbClr val="FF0000"/>
                </a:solidFill>
              </a:rPr>
              <a:t>.</a:t>
            </a:r>
          </a:p>
          <a:p>
            <a:endParaRPr lang="en-US" dirty="0"/>
          </a:p>
          <a:p>
            <a:r>
              <a:rPr lang="en-US" b="1" dirty="0"/>
              <a:t>RESPONSES (due FRI 11:59 pm CST):</a:t>
            </a:r>
            <a:r>
              <a:rPr lang="en-US" dirty="0"/>
              <a:t>  Respond to two of your peers' posts. </a:t>
            </a:r>
            <a:r>
              <a:rPr lang="en-US" dirty="0" smtClean="0"/>
              <a:t> As </a:t>
            </a:r>
            <a:r>
              <a:rPr lang="en-US" dirty="0"/>
              <a:t>a Risk Manager for your assigned company in this course, what vulnerabilities can you expect the </a:t>
            </a:r>
            <a:r>
              <a:rPr lang="en-US" dirty="0" smtClean="0"/>
              <a:t>ransomware </a:t>
            </a:r>
            <a:r>
              <a:rPr lang="en-US" dirty="0"/>
              <a:t>your peers have described to exploit?  How </a:t>
            </a:r>
            <a:r>
              <a:rPr lang="en-US" dirty="0" smtClean="0"/>
              <a:t>can </a:t>
            </a:r>
            <a:r>
              <a:rPr lang="en-US" dirty="0"/>
              <a:t>you defend your company's assets against </a:t>
            </a:r>
            <a:r>
              <a:rPr lang="en-US" dirty="0" smtClean="0"/>
              <a:t>such an attack?</a:t>
            </a:r>
            <a:endParaRPr lang="en-US" dirty="0"/>
          </a:p>
        </p:txBody>
      </p:sp>
    </p:spTree>
    <p:extLst>
      <p:ext uri="{BB962C8B-B14F-4D97-AF65-F5344CB8AC3E}">
        <p14:creationId xmlns:p14="http://schemas.microsoft.com/office/powerpoint/2010/main" val="21099618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54</a:t>
            </a:fld>
            <a:endParaRPr lang="en-US" dirty="0"/>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smtClean="0">
                <a:solidFill>
                  <a:schemeClr val="accent1">
                    <a:lumMod val="75000"/>
                  </a:schemeClr>
                </a:solidFill>
              </a:rPr>
              <a:t>For Next Week</a:t>
            </a:r>
            <a:endParaRPr lang="en-US" sz="3200" b="1" dirty="0">
              <a:solidFill>
                <a:schemeClr val="accent1">
                  <a:lumMod val="75000"/>
                </a:schemeClr>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460346233"/>
              </p:ext>
            </p:extLst>
          </p:nvPr>
        </p:nvGraphicFramePr>
        <p:xfrm>
          <a:off x="876299" y="1709738"/>
          <a:ext cx="7307001" cy="1665986"/>
        </p:xfrm>
        <a:graphic>
          <a:graphicData uri="http://schemas.openxmlformats.org/drawingml/2006/table">
            <a:tbl>
              <a:tblPr firstRow="1" firstCol="1" bandRow="1">
                <a:tableStyleId>{5C22544A-7EE6-4342-B048-85BDC9FD1C3A}</a:tableStyleId>
              </a:tblPr>
              <a:tblGrid>
                <a:gridCol w="465127">
                  <a:extLst>
                    <a:ext uri="{9D8B030D-6E8A-4147-A177-3AD203B41FA5}">
                      <a16:colId xmlns:a16="http://schemas.microsoft.com/office/drawing/2014/main" val="20000"/>
                    </a:ext>
                  </a:extLst>
                </a:gridCol>
                <a:gridCol w="2544774">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2468300">
                  <a:extLst>
                    <a:ext uri="{9D8B030D-6E8A-4147-A177-3AD203B41FA5}">
                      <a16:colId xmlns:a16="http://schemas.microsoft.com/office/drawing/2014/main" val="20003"/>
                    </a:ext>
                  </a:extLst>
                </a:gridCol>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Reading</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Due </a:t>
                      </a:r>
                      <a:r>
                        <a:rPr lang="en-US" sz="1600" dirty="0" smtClean="0">
                          <a:effectLst/>
                        </a:rPr>
                        <a:t>11:59 pm CST on Blackboard</a:t>
                      </a:r>
                      <a:endParaRPr lang="en-US" sz="1600" dirty="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600" dirty="0" smtClean="0">
                          <a:solidFill>
                            <a:srgbClr val="000000"/>
                          </a:solidFill>
                          <a:effectLst/>
                          <a:latin typeface="Calibri"/>
                          <a:ea typeface="Times New Roman"/>
                          <a:cs typeface="Times New Roman"/>
                        </a:rPr>
                        <a:t>8</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Identity and Access Management:  Authentication, Single Sign-On, Federation</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Agrawal 8</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Other materials on Blackboard</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 Post</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 Responses S: LAB_8</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15841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6</a:t>
            </a:fld>
            <a:endParaRPr lang="en-US"/>
          </a:p>
        </p:txBody>
      </p:sp>
      <p:sp>
        <p:nvSpPr>
          <p:cNvPr id="2" name="Title 1"/>
          <p:cNvSpPr>
            <a:spLocks noGrp="1"/>
          </p:cNvSpPr>
          <p:nvPr>
            <p:ph type="title" idx="4294967295"/>
          </p:nvPr>
        </p:nvSpPr>
        <p:spPr>
          <a:xfrm>
            <a:off x="838200" y="938254"/>
            <a:ext cx="5275263" cy="632817"/>
          </a:xfrm>
        </p:spPr>
        <p:txBody>
          <a:bodyPr>
            <a:normAutofit fontScale="90000"/>
          </a:bodyPr>
          <a:lstStyle/>
          <a:p>
            <a:r>
              <a:rPr lang="en-US" dirty="0" smtClean="0"/>
              <a:t>Encryption overview</a:t>
            </a:r>
            <a:endParaRPr lang="en-US" dirty="0"/>
          </a:p>
        </p:txBody>
      </p:sp>
      <p:sp>
        <p:nvSpPr>
          <p:cNvPr id="5" name="Rectangle 16"/>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6" name="Group 3"/>
          <p:cNvGrpSpPr>
            <a:grpSpLocks noChangeAspect="1"/>
          </p:cNvGrpSpPr>
          <p:nvPr/>
        </p:nvGrpSpPr>
        <p:grpSpPr bwMode="auto">
          <a:xfrm>
            <a:off x="380995" y="2072640"/>
            <a:ext cx="8398232" cy="3108960"/>
            <a:chOff x="1440" y="9767"/>
            <a:chExt cx="9360" cy="3466"/>
          </a:xfrm>
        </p:grpSpPr>
        <p:sp>
          <p:nvSpPr>
            <p:cNvPr id="7" name="AutoShape 2"/>
            <p:cNvSpPr>
              <a:spLocks noChangeAspect="1" noChangeArrowheads="1" noTextEdit="1"/>
            </p:cNvSpPr>
            <p:nvPr/>
          </p:nvSpPr>
          <p:spPr bwMode="auto">
            <a:xfrm>
              <a:off x="1440" y="9767"/>
              <a:ext cx="9360" cy="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999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440" y="9812"/>
              <a:ext cx="2304" cy="2360"/>
            </a:xfrm>
            <a:prstGeom prst="rect">
              <a:avLst/>
            </a:prstGeom>
            <a:noFill/>
            <a:extLst>
              <a:ext uri="{909E8E84-426E-40DD-AFC4-6F175D3DCCD1}">
                <a14:hiddenFill xmlns:a14="http://schemas.microsoft.com/office/drawing/2010/main">
                  <a:solidFill>
                    <a:srgbClr val="FFFFFF"/>
                  </a:solidFill>
                </a14:hiddenFill>
              </a:ext>
            </a:extLst>
          </p:spPr>
        </p:pic>
        <p:pic>
          <p:nvPicPr>
            <p:cNvPr id="3999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496" y="9767"/>
              <a:ext cx="2304" cy="240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15"/>
            <p:cNvGrpSpPr>
              <a:grpSpLocks/>
            </p:cNvGrpSpPr>
            <p:nvPr/>
          </p:nvGrpSpPr>
          <p:grpSpPr bwMode="auto">
            <a:xfrm>
              <a:off x="1814" y="12210"/>
              <a:ext cx="1739" cy="864"/>
              <a:chOff x="1814" y="12369"/>
              <a:chExt cx="1739" cy="864"/>
            </a:xfrm>
          </p:grpSpPr>
          <p:sp>
            <p:nvSpPr>
              <p:cNvPr id="17" name="Rectangle 7"/>
              <p:cNvSpPr>
                <a:spLocks noChangeArrowheads="1"/>
              </p:cNvSpPr>
              <p:nvPr/>
            </p:nvSpPr>
            <p:spPr bwMode="auto">
              <a:xfrm>
                <a:off x="1814" y="12810"/>
                <a:ext cx="1739" cy="42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Times New Roman" pitchFamily="18" charset="0"/>
                    <a:cs typeface="Calibri" pitchFamily="34" charset="0"/>
                  </a:rPr>
                  <a:t>Hello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Rectangle 8"/>
              <p:cNvSpPr>
                <a:spLocks noChangeArrowheads="1"/>
              </p:cNvSpPr>
              <p:nvPr/>
            </p:nvSpPr>
            <p:spPr bwMode="auto">
              <a:xfrm>
                <a:off x="1814" y="12369"/>
                <a:ext cx="1739" cy="4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Calibri" pitchFamily="34" charset="0"/>
                    <a:ea typeface="Times New Roman" pitchFamily="18" charset="0"/>
                    <a:cs typeface="Calibri" pitchFamily="34" charset="0"/>
                  </a:rPr>
                  <a:t>Plaintext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9" name="Group 17"/>
            <p:cNvGrpSpPr>
              <a:grpSpLocks/>
            </p:cNvGrpSpPr>
            <p:nvPr/>
          </p:nvGrpSpPr>
          <p:grpSpPr bwMode="auto">
            <a:xfrm>
              <a:off x="5328" y="12210"/>
              <a:ext cx="1739" cy="864"/>
              <a:chOff x="5065" y="12369"/>
              <a:chExt cx="1739" cy="864"/>
            </a:xfrm>
          </p:grpSpPr>
          <p:sp>
            <p:nvSpPr>
              <p:cNvPr id="15" name="Rectangle 9"/>
              <p:cNvSpPr>
                <a:spLocks noChangeArrowheads="1"/>
              </p:cNvSpPr>
              <p:nvPr/>
            </p:nvSpPr>
            <p:spPr bwMode="auto">
              <a:xfrm>
                <a:off x="5065" y="12810"/>
                <a:ext cx="1739" cy="42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Times New Roman" pitchFamily="18" charset="0"/>
                    <a:cs typeface="Calibri" pitchFamily="34" charset="0"/>
                  </a:rPr>
                  <a:t>#er5*!@-+=hdg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 name="Rectangle 10"/>
              <p:cNvSpPr>
                <a:spLocks noChangeArrowheads="1"/>
              </p:cNvSpPr>
              <p:nvPr/>
            </p:nvSpPr>
            <p:spPr bwMode="auto">
              <a:xfrm>
                <a:off x="5065" y="12369"/>
                <a:ext cx="1739" cy="4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Calibri" pitchFamily="34" charset="0"/>
                    <a:ea typeface="Times New Roman" pitchFamily="18" charset="0"/>
                    <a:cs typeface="Calibri" pitchFamily="34" charset="0"/>
                  </a:rPr>
                  <a:t>Ciphertext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10" name="Group 16"/>
            <p:cNvGrpSpPr>
              <a:grpSpLocks/>
            </p:cNvGrpSpPr>
            <p:nvPr/>
          </p:nvGrpSpPr>
          <p:grpSpPr bwMode="auto">
            <a:xfrm>
              <a:off x="8843" y="12211"/>
              <a:ext cx="1739" cy="864"/>
              <a:chOff x="8843" y="12470"/>
              <a:chExt cx="1739" cy="864"/>
            </a:xfrm>
          </p:grpSpPr>
          <p:sp>
            <p:nvSpPr>
              <p:cNvPr id="13" name="Rectangle 11"/>
              <p:cNvSpPr>
                <a:spLocks noChangeArrowheads="1"/>
              </p:cNvSpPr>
              <p:nvPr/>
            </p:nvSpPr>
            <p:spPr bwMode="auto">
              <a:xfrm>
                <a:off x="8843" y="12911"/>
                <a:ext cx="1739" cy="42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Hello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 name="Rectangle 12"/>
              <p:cNvSpPr>
                <a:spLocks noChangeArrowheads="1"/>
              </p:cNvSpPr>
              <p:nvPr/>
            </p:nvSpPr>
            <p:spPr bwMode="auto">
              <a:xfrm>
                <a:off x="8843" y="12470"/>
                <a:ext cx="1739" cy="4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Calibri" pitchFamily="34" charset="0"/>
                    <a:ea typeface="Times New Roman" pitchFamily="18" charset="0"/>
                    <a:cs typeface="Calibri" pitchFamily="34" charset="0"/>
                  </a:rPr>
                  <a:t>Plaintext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11" name="AutoShape 13"/>
            <p:cNvSpPr>
              <a:spLocks noChangeArrowheads="1"/>
            </p:cNvSpPr>
            <p:nvPr/>
          </p:nvSpPr>
          <p:spPr bwMode="auto">
            <a:xfrm>
              <a:off x="3684" y="12470"/>
              <a:ext cx="1512" cy="763"/>
            </a:xfrm>
            <a:prstGeom prst="rightArrow">
              <a:avLst>
                <a:gd name="adj1" fmla="val 50000"/>
                <a:gd name="adj2" fmla="val 49541"/>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Times New Roman" pitchFamily="18" charset="0"/>
                  <a:cs typeface="Calibri" pitchFamily="34" charset="0"/>
                </a:rPr>
                <a:t>Encryption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AutoShape 14"/>
            <p:cNvSpPr>
              <a:spLocks noChangeArrowheads="1"/>
            </p:cNvSpPr>
            <p:nvPr/>
          </p:nvSpPr>
          <p:spPr bwMode="auto">
            <a:xfrm>
              <a:off x="7199" y="12470"/>
              <a:ext cx="1512" cy="763"/>
            </a:xfrm>
            <a:prstGeom prst="rightArrow">
              <a:avLst>
                <a:gd name="adj1" fmla="val 50000"/>
                <a:gd name="adj2" fmla="val 49541"/>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Times New Roman" pitchFamily="18" charset="0"/>
                  <a:cs typeface="Calibri" pitchFamily="34" charset="0"/>
                </a:rPr>
                <a:t>Decryption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2173082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7</a:t>
            </a:fld>
            <a:endParaRPr lang="en-US" dirty="0"/>
          </a:p>
        </p:txBody>
      </p:sp>
      <p:sp>
        <p:nvSpPr>
          <p:cNvPr id="2" name="Title 1"/>
          <p:cNvSpPr>
            <a:spLocks noGrp="1"/>
          </p:cNvSpPr>
          <p:nvPr>
            <p:ph type="title" idx="4294967295"/>
          </p:nvPr>
        </p:nvSpPr>
        <p:spPr>
          <a:xfrm>
            <a:off x="838200" y="796925"/>
            <a:ext cx="7467600" cy="803275"/>
          </a:xfrm>
        </p:spPr>
        <p:txBody>
          <a:bodyPr/>
          <a:lstStyle/>
          <a:p>
            <a:r>
              <a:rPr lang="en-US" dirty="0" smtClean="0"/>
              <a:t>Encryption terminology</a:t>
            </a:r>
            <a:endParaRPr lang="en-US" dirty="0"/>
          </a:p>
        </p:txBody>
      </p:sp>
      <p:sp>
        <p:nvSpPr>
          <p:cNvPr id="4" name="Content Placeholder 3"/>
          <p:cNvSpPr>
            <a:spLocks noGrp="1"/>
          </p:cNvSpPr>
          <p:nvPr>
            <p:ph sz="quarter" idx="4294967295"/>
          </p:nvPr>
        </p:nvSpPr>
        <p:spPr>
          <a:xfrm>
            <a:off x="838200" y="1752600"/>
            <a:ext cx="7391400" cy="3733800"/>
          </a:xfrm>
        </p:spPr>
        <p:txBody>
          <a:bodyPr>
            <a:normAutofit/>
          </a:bodyPr>
          <a:lstStyle/>
          <a:p>
            <a:r>
              <a:rPr lang="en-US" sz="1800" dirty="0"/>
              <a:t>crypto (</a:t>
            </a:r>
            <a:r>
              <a:rPr lang="en-US" sz="1800" dirty="0" err="1"/>
              <a:t>κρυ</a:t>
            </a:r>
            <a:r>
              <a:rPr lang="en-US" sz="1800" dirty="0"/>
              <a:t>πτο</a:t>
            </a:r>
            <a:r>
              <a:rPr lang="en-US" sz="1800" dirty="0" smtClean="0"/>
              <a:t>)</a:t>
            </a:r>
          </a:p>
          <a:p>
            <a:pPr lvl="1"/>
            <a:r>
              <a:rPr lang="en-US" sz="1800" dirty="0" smtClean="0"/>
              <a:t>Hidden</a:t>
            </a:r>
          </a:p>
          <a:p>
            <a:r>
              <a:rPr lang="en-US" sz="1800" dirty="0" err="1" smtClean="0"/>
              <a:t>graphy</a:t>
            </a:r>
            <a:r>
              <a:rPr lang="en-US" sz="1800" dirty="0" smtClean="0"/>
              <a:t> </a:t>
            </a:r>
            <a:r>
              <a:rPr lang="en-US" sz="1800" dirty="0"/>
              <a:t>(</a:t>
            </a:r>
            <a:r>
              <a:rPr lang="en-US" sz="1800" dirty="0" err="1"/>
              <a:t>γρ</a:t>
            </a:r>
            <a:r>
              <a:rPr lang="en-US" sz="1800" dirty="0"/>
              <a:t>αφη</a:t>
            </a:r>
            <a:r>
              <a:rPr lang="en-US" sz="1800" dirty="0" smtClean="0"/>
              <a:t>)</a:t>
            </a:r>
          </a:p>
          <a:p>
            <a:pPr lvl="1"/>
            <a:r>
              <a:rPr lang="en-US" sz="1800" dirty="0" smtClean="0"/>
              <a:t>Writing</a:t>
            </a:r>
          </a:p>
          <a:p>
            <a:r>
              <a:rPr lang="en-US" sz="1800" dirty="0" smtClean="0"/>
              <a:t>ATIS telecom glossary</a:t>
            </a:r>
          </a:p>
          <a:p>
            <a:pPr lvl="1"/>
            <a:r>
              <a:rPr lang="en-US" sz="1800" dirty="0" smtClean="0"/>
              <a:t>Encryption</a:t>
            </a:r>
          </a:p>
          <a:p>
            <a:pPr lvl="2"/>
            <a:r>
              <a:rPr lang="en-US" sz="1800" dirty="0" smtClean="0"/>
              <a:t>Cryptographic </a:t>
            </a:r>
            <a:r>
              <a:rPr lang="en-US" sz="1800" dirty="0"/>
              <a:t>transformation of data to produce </a:t>
            </a:r>
            <a:r>
              <a:rPr lang="en-US" sz="1800" dirty="0" err="1"/>
              <a:t>ciphertext</a:t>
            </a:r>
            <a:r>
              <a:rPr lang="en-US" sz="1800" dirty="0" smtClean="0"/>
              <a:t>.</a:t>
            </a:r>
          </a:p>
          <a:p>
            <a:r>
              <a:rPr lang="en-US" sz="1800" dirty="0" err="1" smtClean="0"/>
              <a:t>Cifr</a:t>
            </a:r>
            <a:endParaRPr lang="en-US" sz="1800" dirty="0" smtClean="0"/>
          </a:p>
          <a:p>
            <a:pPr lvl="1"/>
            <a:r>
              <a:rPr lang="en-US" sz="1800" dirty="0" smtClean="0"/>
              <a:t>Arabic for empty</a:t>
            </a:r>
            <a:endParaRPr lang="en-US" sz="1800" dirty="0"/>
          </a:p>
        </p:txBody>
      </p:sp>
    </p:spTree>
    <p:extLst>
      <p:ext uri="{BB962C8B-B14F-4D97-AF65-F5344CB8AC3E}">
        <p14:creationId xmlns:p14="http://schemas.microsoft.com/office/powerpoint/2010/main" val="2033273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8</a:t>
            </a:fld>
            <a:endParaRPr lang="en-US" dirty="0"/>
          </a:p>
        </p:txBody>
      </p:sp>
      <p:sp>
        <p:nvSpPr>
          <p:cNvPr id="2" name="Title 1"/>
          <p:cNvSpPr>
            <a:spLocks noGrp="1"/>
          </p:cNvSpPr>
          <p:nvPr>
            <p:ph type="title" idx="4294967295"/>
          </p:nvPr>
        </p:nvSpPr>
        <p:spPr>
          <a:xfrm>
            <a:off x="914400" y="914400"/>
            <a:ext cx="5275263" cy="715963"/>
          </a:xfrm>
        </p:spPr>
        <p:txBody>
          <a:bodyPr>
            <a:normAutofit fontScale="90000"/>
          </a:bodyPr>
          <a:lstStyle/>
          <a:p>
            <a:r>
              <a:rPr lang="en-US" dirty="0" smtClean="0"/>
              <a:t>Origins</a:t>
            </a:r>
            <a:endParaRPr lang="en-US" dirty="0"/>
          </a:p>
        </p:txBody>
      </p:sp>
      <p:sp>
        <p:nvSpPr>
          <p:cNvPr id="4" name="Content Placeholder 3"/>
          <p:cNvSpPr>
            <a:spLocks noGrp="1"/>
          </p:cNvSpPr>
          <p:nvPr>
            <p:ph sz="quarter" idx="4294967295"/>
          </p:nvPr>
        </p:nvSpPr>
        <p:spPr>
          <a:xfrm>
            <a:off x="914400" y="1654392"/>
            <a:ext cx="4114800" cy="3810000"/>
          </a:xfrm>
        </p:spPr>
        <p:txBody>
          <a:bodyPr>
            <a:normAutofit/>
          </a:bodyPr>
          <a:lstStyle/>
          <a:p>
            <a:r>
              <a:rPr lang="en-US" sz="1800" dirty="0" smtClean="0"/>
              <a:t>Caesar cipher</a:t>
            </a:r>
          </a:p>
          <a:p>
            <a:pPr lvl="1"/>
            <a:r>
              <a:rPr lang="en-US" sz="1800" dirty="0" smtClean="0"/>
              <a:t>Julius Caesar</a:t>
            </a:r>
          </a:p>
          <a:p>
            <a:pPr lvl="2"/>
            <a:r>
              <a:rPr lang="en-US" sz="1800" dirty="0" smtClean="0"/>
              <a:t>100 B.C. – 44 B.C.</a:t>
            </a:r>
          </a:p>
          <a:p>
            <a:pPr lvl="1"/>
            <a:r>
              <a:rPr lang="en-US" sz="1800" dirty="0"/>
              <a:t>A → </a:t>
            </a:r>
            <a:r>
              <a:rPr lang="en-US" sz="1800" dirty="0" smtClean="0"/>
              <a:t>D</a:t>
            </a:r>
          </a:p>
          <a:p>
            <a:pPr lvl="1"/>
            <a:r>
              <a:rPr lang="en-US" sz="1800" dirty="0" smtClean="0"/>
              <a:t>B </a:t>
            </a:r>
            <a:r>
              <a:rPr lang="en-US" sz="1800" dirty="0"/>
              <a:t>→ </a:t>
            </a:r>
            <a:r>
              <a:rPr lang="en-US" sz="1800" dirty="0" smtClean="0"/>
              <a:t>E</a:t>
            </a:r>
          </a:p>
          <a:p>
            <a:pPr lvl="1"/>
            <a:r>
              <a:rPr lang="en-US" sz="1800" dirty="0" smtClean="0"/>
              <a:t>Q </a:t>
            </a:r>
            <a:r>
              <a:rPr lang="en-US" sz="1800" dirty="0"/>
              <a:t>→ </a:t>
            </a:r>
            <a:r>
              <a:rPr lang="en-US" sz="1800" dirty="0" smtClean="0"/>
              <a:t>T</a:t>
            </a:r>
          </a:p>
          <a:p>
            <a:pPr lvl="1"/>
            <a:r>
              <a:rPr lang="en-US" sz="1800" dirty="0" smtClean="0"/>
              <a:t>W → Z</a:t>
            </a:r>
          </a:p>
          <a:p>
            <a:pPr lvl="1"/>
            <a:r>
              <a:rPr lang="en-US" sz="1800" dirty="0" smtClean="0"/>
              <a:t>X </a:t>
            </a:r>
            <a:r>
              <a:rPr lang="en-US" sz="1800" dirty="0"/>
              <a:t>→ </a:t>
            </a:r>
            <a:r>
              <a:rPr lang="en-US" sz="1800" dirty="0" smtClean="0"/>
              <a:t>A</a:t>
            </a:r>
          </a:p>
          <a:p>
            <a:pPr lvl="1"/>
            <a:r>
              <a:rPr lang="en-US" sz="1800" dirty="0" smtClean="0"/>
              <a:t>Y </a:t>
            </a:r>
            <a:r>
              <a:rPr lang="en-US" sz="1800" dirty="0"/>
              <a:t>→ </a:t>
            </a:r>
            <a:r>
              <a:rPr lang="en-US" sz="1800" dirty="0" smtClean="0"/>
              <a:t>B</a:t>
            </a:r>
          </a:p>
          <a:p>
            <a:pPr lvl="1"/>
            <a:r>
              <a:rPr lang="en-US" sz="1800" dirty="0" smtClean="0"/>
              <a:t>Z </a:t>
            </a:r>
            <a:r>
              <a:rPr lang="en-US" sz="1800" dirty="0"/>
              <a:t>→ </a:t>
            </a:r>
            <a:r>
              <a:rPr lang="en-US" sz="1800" dirty="0" smtClean="0"/>
              <a:t>C</a:t>
            </a:r>
          </a:p>
          <a:p>
            <a:r>
              <a:rPr lang="en-US" sz="1800" dirty="0" smtClean="0"/>
              <a:t>Mono-alphabetic substitution</a:t>
            </a:r>
            <a:endParaRPr lang="en-US" sz="18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5426075" y="548957"/>
            <a:ext cx="3260725" cy="5760085"/>
          </a:xfrm>
          <a:prstGeom prst="rect">
            <a:avLst/>
          </a:prstGeom>
          <a:noFill/>
          <a:ln>
            <a:noFill/>
          </a:ln>
        </p:spPr>
      </p:pic>
    </p:spTree>
    <p:extLst>
      <p:ext uri="{BB962C8B-B14F-4D97-AF65-F5344CB8AC3E}">
        <p14:creationId xmlns:p14="http://schemas.microsoft.com/office/powerpoint/2010/main" val="3892599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9</a:t>
            </a:fld>
            <a:endParaRPr lang="en-US" dirty="0"/>
          </a:p>
        </p:txBody>
      </p:sp>
      <p:sp>
        <p:nvSpPr>
          <p:cNvPr id="2" name="Title 1"/>
          <p:cNvSpPr>
            <a:spLocks noGrp="1"/>
          </p:cNvSpPr>
          <p:nvPr>
            <p:ph type="title" idx="4294967295"/>
          </p:nvPr>
        </p:nvSpPr>
        <p:spPr>
          <a:xfrm>
            <a:off x="914400" y="914400"/>
            <a:ext cx="7620000" cy="639763"/>
          </a:xfrm>
        </p:spPr>
        <p:txBody>
          <a:bodyPr>
            <a:normAutofit fontScale="90000"/>
          </a:bodyPr>
          <a:lstStyle/>
          <a:p>
            <a:r>
              <a:rPr lang="en-US" dirty="0" smtClean="0"/>
              <a:t>Encryption – limitations</a:t>
            </a:r>
            <a:endParaRPr lang="en-US" dirty="0"/>
          </a:p>
        </p:txBody>
      </p:sp>
      <p:sp>
        <p:nvSpPr>
          <p:cNvPr id="4" name="Content Placeholder 3"/>
          <p:cNvSpPr>
            <a:spLocks noGrp="1"/>
          </p:cNvSpPr>
          <p:nvPr>
            <p:ph sz="quarter" idx="4294967295"/>
          </p:nvPr>
        </p:nvSpPr>
        <p:spPr>
          <a:xfrm>
            <a:off x="903249" y="1676400"/>
            <a:ext cx="7402551" cy="3613150"/>
          </a:xfrm>
        </p:spPr>
        <p:txBody>
          <a:bodyPr>
            <a:normAutofit/>
          </a:bodyPr>
          <a:lstStyle/>
          <a:p>
            <a:r>
              <a:rPr lang="en-US" sz="1800" dirty="0" smtClean="0"/>
              <a:t>Enables secret communications by terrorists</a:t>
            </a:r>
          </a:p>
          <a:p>
            <a:r>
              <a:rPr lang="en-US" sz="1800" dirty="0" smtClean="0"/>
              <a:t>Reduces effectiveness of firewalls</a:t>
            </a:r>
          </a:p>
          <a:p>
            <a:r>
              <a:rPr lang="en-US" sz="1800" b="1" dirty="0" smtClean="0">
                <a:solidFill>
                  <a:srgbClr val="FF0000"/>
                </a:solidFill>
              </a:rPr>
              <a:t>IMPEDES FORENSICS</a:t>
            </a:r>
            <a:endParaRPr lang="en-US" sz="1800" b="1" dirty="0">
              <a:solidFill>
                <a:srgbClr val="FF0000"/>
              </a:solidFill>
            </a:endParaRPr>
          </a:p>
        </p:txBody>
      </p:sp>
      <p:pic>
        <p:nvPicPr>
          <p:cNvPr id="9" name="Picture 8"/>
          <p:cNvPicPr>
            <a:picLocks noChangeAspect="1"/>
          </p:cNvPicPr>
          <p:nvPr/>
        </p:nvPicPr>
        <p:blipFill>
          <a:blip r:embed="rId2"/>
          <a:stretch>
            <a:fillRect/>
          </a:stretch>
        </p:blipFill>
        <p:spPr>
          <a:xfrm>
            <a:off x="6160199" y="1965571"/>
            <a:ext cx="1086042" cy="847969"/>
          </a:xfrm>
          <a:prstGeom prst="rect">
            <a:avLst/>
          </a:prstGeom>
          <a:ln>
            <a:solidFill>
              <a:schemeClr val="accent1"/>
            </a:solidFill>
          </a:ln>
        </p:spPr>
      </p:pic>
      <p:pic>
        <p:nvPicPr>
          <p:cNvPr id="10" name="Picture 9"/>
          <p:cNvPicPr>
            <a:picLocks noChangeAspect="1"/>
          </p:cNvPicPr>
          <p:nvPr/>
        </p:nvPicPr>
        <p:blipFill>
          <a:blip r:embed="rId3"/>
          <a:stretch>
            <a:fillRect/>
          </a:stretch>
        </p:blipFill>
        <p:spPr>
          <a:xfrm>
            <a:off x="6075119" y="2933620"/>
            <a:ext cx="1063098" cy="535270"/>
          </a:xfrm>
          <a:prstGeom prst="rect">
            <a:avLst/>
          </a:prstGeom>
          <a:ln>
            <a:solidFill>
              <a:schemeClr val="accent1"/>
            </a:solidFill>
          </a:ln>
        </p:spPr>
      </p:pic>
      <p:pic>
        <p:nvPicPr>
          <p:cNvPr id="11" name="Picture 10"/>
          <p:cNvPicPr>
            <a:picLocks noChangeAspect="1"/>
          </p:cNvPicPr>
          <p:nvPr/>
        </p:nvPicPr>
        <p:blipFill>
          <a:blip r:embed="rId4"/>
          <a:stretch>
            <a:fillRect/>
          </a:stretch>
        </p:blipFill>
        <p:spPr>
          <a:xfrm>
            <a:off x="7392692" y="1847547"/>
            <a:ext cx="1244725" cy="2213938"/>
          </a:xfrm>
          <a:prstGeom prst="rect">
            <a:avLst/>
          </a:prstGeom>
          <a:ln>
            <a:solidFill>
              <a:schemeClr val="accent1"/>
            </a:solidFill>
          </a:ln>
        </p:spPr>
      </p:pic>
      <p:grpSp>
        <p:nvGrpSpPr>
          <p:cNvPr id="17" name="Group 16"/>
          <p:cNvGrpSpPr/>
          <p:nvPr/>
        </p:nvGrpSpPr>
        <p:grpSpPr>
          <a:xfrm>
            <a:off x="4849322" y="4621108"/>
            <a:ext cx="2141673" cy="1592965"/>
            <a:chOff x="5284915" y="4599584"/>
            <a:chExt cx="2141673" cy="1592965"/>
          </a:xfrm>
        </p:grpSpPr>
        <p:grpSp>
          <p:nvGrpSpPr>
            <p:cNvPr id="14" name="Group 13"/>
            <p:cNvGrpSpPr/>
            <p:nvPr/>
          </p:nvGrpSpPr>
          <p:grpSpPr>
            <a:xfrm>
              <a:off x="5284916" y="4633562"/>
              <a:ext cx="2141672" cy="1558987"/>
              <a:chOff x="5257800" y="4611300"/>
              <a:chExt cx="1676400" cy="1220302"/>
            </a:xfrm>
          </p:grpSpPr>
          <p:pic>
            <p:nvPicPr>
              <p:cNvPr id="12" name="Picture 11"/>
              <p:cNvPicPr>
                <a:picLocks noChangeAspect="1"/>
              </p:cNvPicPr>
              <p:nvPr/>
            </p:nvPicPr>
            <p:blipFill>
              <a:blip r:embed="rId5"/>
              <a:stretch>
                <a:fillRect/>
              </a:stretch>
            </p:blipFill>
            <p:spPr>
              <a:xfrm>
                <a:off x="5257800" y="4854575"/>
                <a:ext cx="1676400" cy="977027"/>
              </a:xfrm>
              <a:prstGeom prst="rect">
                <a:avLst/>
              </a:prstGeom>
              <a:ln>
                <a:solidFill>
                  <a:schemeClr val="accent1"/>
                </a:solidFill>
              </a:ln>
            </p:spPr>
          </p:pic>
          <p:sp>
            <p:nvSpPr>
              <p:cNvPr id="13" name="TextBox 12"/>
              <p:cNvSpPr txBox="1"/>
              <p:nvPr/>
            </p:nvSpPr>
            <p:spPr>
              <a:xfrm>
                <a:off x="5500465" y="4611300"/>
                <a:ext cx="1428596" cy="369332"/>
              </a:xfrm>
              <a:prstGeom prst="rect">
                <a:avLst/>
              </a:prstGeom>
              <a:noFill/>
              <a:ln>
                <a:noFill/>
              </a:ln>
            </p:spPr>
            <p:txBody>
              <a:bodyPr wrap="none" rtlCol="0">
                <a:spAutoFit/>
              </a:bodyPr>
              <a:lstStyle/>
              <a:p>
                <a:r>
                  <a:rPr lang="en-US" dirty="0" err="1" smtClean="0"/>
                  <a:t>SilentPhone</a:t>
                </a:r>
                <a:endParaRPr lang="en-US" dirty="0"/>
              </a:p>
            </p:txBody>
          </p:sp>
        </p:grpSp>
        <p:pic>
          <p:nvPicPr>
            <p:cNvPr id="15" name="Picture 14"/>
            <p:cNvPicPr>
              <a:picLocks noChangeAspect="1"/>
            </p:cNvPicPr>
            <p:nvPr/>
          </p:nvPicPr>
          <p:blipFill>
            <a:blip r:embed="rId6"/>
            <a:stretch>
              <a:fillRect/>
            </a:stretch>
          </p:blipFill>
          <p:spPr>
            <a:xfrm>
              <a:off x="5284915" y="4599584"/>
              <a:ext cx="361950" cy="361950"/>
            </a:xfrm>
            <a:prstGeom prst="rect">
              <a:avLst/>
            </a:prstGeom>
            <a:ln>
              <a:noFill/>
            </a:ln>
          </p:spPr>
        </p:pic>
        <p:sp>
          <p:nvSpPr>
            <p:cNvPr id="16" name="Rectangle 15"/>
            <p:cNvSpPr/>
            <p:nvPr/>
          </p:nvSpPr>
          <p:spPr>
            <a:xfrm>
              <a:off x="5284915" y="4599584"/>
              <a:ext cx="2135108" cy="1592965"/>
            </a:xfrm>
            <a:prstGeom prst="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p:nvPicPr>
        <p:blipFill>
          <a:blip r:embed="rId7"/>
          <a:stretch>
            <a:fillRect/>
          </a:stretch>
        </p:blipFill>
        <p:spPr>
          <a:xfrm>
            <a:off x="7138217" y="4645592"/>
            <a:ext cx="1824986" cy="1549916"/>
          </a:xfrm>
          <a:prstGeom prst="rect">
            <a:avLst/>
          </a:prstGeom>
          <a:ln>
            <a:solidFill>
              <a:schemeClr val="accent1"/>
            </a:solidFill>
          </a:ln>
        </p:spPr>
      </p:pic>
      <p:pic>
        <p:nvPicPr>
          <p:cNvPr id="1026" name="Picture 2" descr="Image result for threema phone ap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34443" y="3384021"/>
            <a:ext cx="1749425" cy="92469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9"/>
          <a:stretch>
            <a:fillRect/>
          </a:stretch>
        </p:blipFill>
        <p:spPr>
          <a:xfrm>
            <a:off x="4836166" y="3611167"/>
            <a:ext cx="2227068" cy="962697"/>
          </a:xfrm>
          <a:prstGeom prst="rect">
            <a:avLst/>
          </a:prstGeom>
          <a:ln>
            <a:solidFill>
              <a:schemeClr val="accent1"/>
            </a:solidFill>
          </a:ln>
        </p:spPr>
      </p:pic>
      <p:grpSp>
        <p:nvGrpSpPr>
          <p:cNvPr id="22" name="Group 21"/>
          <p:cNvGrpSpPr/>
          <p:nvPr/>
        </p:nvGrpSpPr>
        <p:grpSpPr>
          <a:xfrm>
            <a:off x="831581" y="2819890"/>
            <a:ext cx="3997633" cy="3687800"/>
            <a:chOff x="831581" y="2819890"/>
            <a:chExt cx="3997633" cy="3687800"/>
          </a:xfrm>
        </p:grpSpPr>
        <p:grpSp>
          <p:nvGrpSpPr>
            <p:cNvPr id="8" name="Group 7"/>
            <p:cNvGrpSpPr/>
            <p:nvPr/>
          </p:nvGrpSpPr>
          <p:grpSpPr>
            <a:xfrm>
              <a:off x="831581" y="2819890"/>
              <a:ext cx="3997633" cy="2115840"/>
              <a:chOff x="867937" y="3200400"/>
              <a:chExt cx="3997633" cy="2115840"/>
            </a:xfrm>
          </p:grpSpPr>
          <p:pic>
            <p:nvPicPr>
              <p:cNvPr id="5" name="Picture 4"/>
              <p:cNvPicPr>
                <a:picLocks noChangeAspect="1"/>
              </p:cNvPicPr>
              <p:nvPr/>
            </p:nvPicPr>
            <p:blipFill>
              <a:blip r:embed="rId10"/>
              <a:stretch>
                <a:fillRect/>
              </a:stretch>
            </p:blipFill>
            <p:spPr>
              <a:xfrm>
                <a:off x="1066800" y="3200400"/>
                <a:ext cx="2983244" cy="1219200"/>
              </a:xfrm>
              <a:prstGeom prst="rect">
                <a:avLst/>
              </a:prstGeom>
            </p:spPr>
          </p:pic>
          <p:sp>
            <p:nvSpPr>
              <p:cNvPr id="6" name="TextBox 5"/>
              <p:cNvSpPr txBox="1"/>
              <p:nvPr/>
            </p:nvSpPr>
            <p:spPr>
              <a:xfrm>
                <a:off x="867937" y="4669909"/>
                <a:ext cx="3997633" cy="646331"/>
              </a:xfrm>
              <a:prstGeom prst="rect">
                <a:avLst/>
              </a:prstGeom>
              <a:noFill/>
            </p:spPr>
            <p:txBody>
              <a:bodyPr wrap="none" rtlCol="0">
                <a:spAutoFit/>
              </a:bodyPr>
              <a:lstStyle/>
              <a:p>
                <a:r>
                  <a:rPr lang="en-US" dirty="0" smtClean="0">
                    <a:hlinkClick r:id="rId11"/>
                  </a:rPr>
                  <a:t>Used by ISIL</a:t>
                </a:r>
                <a:r>
                  <a:rPr lang="en-US" dirty="0" smtClean="0"/>
                  <a:t> (</a:t>
                </a:r>
                <a:r>
                  <a:rPr lang="en-US" dirty="0" err="1" smtClean="0"/>
                  <a:t>Daesh</a:t>
                </a:r>
                <a:r>
                  <a:rPr lang="en-US" dirty="0" smtClean="0"/>
                  <a:t>) to plan attacks;</a:t>
                </a:r>
              </a:p>
              <a:p>
                <a:r>
                  <a:rPr lang="en-US" dirty="0" smtClean="0"/>
                  <a:t>ISIL now uses </a:t>
                </a:r>
                <a:r>
                  <a:rPr lang="en-US" dirty="0" err="1" smtClean="0"/>
                  <a:t>Alrawi</a:t>
                </a:r>
                <a:endParaRPr lang="en-US" dirty="0"/>
              </a:p>
            </p:txBody>
          </p:sp>
          <p:sp>
            <p:nvSpPr>
              <p:cNvPr id="7" name="Right Arrow 6"/>
              <p:cNvSpPr/>
              <p:nvPr/>
            </p:nvSpPr>
            <p:spPr>
              <a:xfrm rot="14585271">
                <a:off x="2091978" y="4146102"/>
                <a:ext cx="680135" cy="3241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1" name="Picture 20"/>
            <p:cNvPicPr>
              <a:picLocks noChangeAspect="1"/>
            </p:cNvPicPr>
            <p:nvPr/>
          </p:nvPicPr>
          <p:blipFill>
            <a:blip r:embed="rId12"/>
            <a:stretch>
              <a:fillRect/>
            </a:stretch>
          </p:blipFill>
          <p:spPr>
            <a:xfrm>
              <a:off x="1294616" y="5005915"/>
              <a:ext cx="2552592" cy="1501775"/>
            </a:xfrm>
            <a:prstGeom prst="rect">
              <a:avLst/>
            </a:prstGeom>
          </p:spPr>
        </p:pic>
      </p:grpSp>
    </p:spTree>
    <p:extLst>
      <p:ext uri="{BB962C8B-B14F-4D97-AF65-F5344CB8AC3E}">
        <p14:creationId xmlns:p14="http://schemas.microsoft.com/office/powerpoint/2010/main" val="4052582937"/>
      </p:ext>
    </p:extLst>
  </p:cSld>
  <p:clrMapOvr>
    <a:masterClrMapping/>
  </p:clrMapOvr>
</p:sld>
</file>

<file path=ppt/theme/theme1.xml><?xml version="1.0" encoding="utf-8"?>
<a:theme xmlns:a="http://schemas.openxmlformats.org/drawingml/2006/main" name="nologo_template">
  <a:themeElements>
    <a:clrScheme name="Valpo Colors">
      <a:dk1>
        <a:sysClr val="windowText" lastClr="000000"/>
      </a:dk1>
      <a:lt1>
        <a:sysClr val="window" lastClr="FFFFFF"/>
      </a:lt1>
      <a:dk2>
        <a:srgbClr val="382111"/>
      </a:dk2>
      <a:lt2>
        <a:srgbClr val="FCCC00"/>
      </a:lt2>
      <a:accent1>
        <a:srgbClr val="ADD632"/>
      </a:accent1>
      <a:accent2>
        <a:srgbClr val="847A6C"/>
      </a:accent2>
      <a:accent3>
        <a:srgbClr val="FFD747"/>
      </a:accent3>
      <a:accent4>
        <a:srgbClr val="BB975E"/>
      </a:accent4>
      <a:accent5>
        <a:srgbClr val="B3AB9C"/>
      </a:accent5>
      <a:accent6>
        <a:srgbClr val="8F6F52"/>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ValpoIT603_Week15</Template>
  <TotalTime>6025</TotalTime>
  <Words>2442</Words>
  <Application>Microsoft Office PowerPoint</Application>
  <PresentationFormat>On-screen Show (4:3)</PresentationFormat>
  <Paragraphs>660</Paragraphs>
  <Slides>54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Times New Roman</vt:lpstr>
      <vt:lpstr>Wingdings</vt:lpstr>
      <vt:lpstr>nologo_template</vt:lpstr>
      <vt:lpstr>IT-648: IT Risk Management</vt:lpstr>
      <vt:lpstr>Agenda</vt:lpstr>
      <vt:lpstr>Chapter 7</vt:lpstr>
      <vt:lpstr>Overview</vt:lpstr>
      <vt:lpstr>Introduction</vt:lpstr>
      <vt:lpstr>Encryption overview</vt:lpstr>
      <vt:lpstr>Encryption terminology</vt:lpstr>
      <vt:lpstr>Origins</vt:lpstr>
      <vt:lpstr>Encryption – limitations</vt:lpstr>
      <vt:lpstr>Encryption – requirements</vt:lpstr>
      <vt:lpstr>Encryption keys</vt:lpstr>
      <vt:lpstr>Encryption key lengths</vt:lpstr>
      <vt:lpstr>General encryption algorithm properties</vt:lpstr>
      <vt:lpstr>General encryption operations</vt:lpstr>
      <vt:lpstr>General encryption operations</vt:lpstr>
      <vt:lpstr>Encryption types</vt:lpstr>
      <vt:lpstr>Secret key cryptography</vt:lpstr>
      <vt:lpstr>Block encryption</vt:lpstr>
      <vt:lpstr>Encrypting larger messages</vt:lpstr>
      <vt:lpstr>Electronic code book</vt:lpstr>
      <vt:lpstr>Encrypting larger messages – CBC</vt:lpstr>
      <vt:lpstr>Secret key cryptography – features</vt:lpstr>
      <vt:lpstr>Public key cryptography</vt:lpstr>
      <vt:lpstr>Public key cryptography – basic operation</vt:lpstr>
      <vt:lpstr>Public key cryptography</vt:lpstr>
      <vt:lpstr>Public key cryptography</vt:lpstr>
      <vt:lpstr>Public key cryptography in practice – RSA</vt:lpstr>
      <vt:lpstr>RSA algorithm – contd.</vt:lpstr>
      <vt:lpstr>RSA algorithm - contd.</vt:lpstr>
      <vt:lpstr>Key choice in practice</vt:lpstr>
      <vt:lpstr>Hash functions</vt:lpstr>
      <vt:lpstr>PowerPoint Presentation</vt:lpstr>
      <vt:lpstr>Encryption in use</vt:lpstr>
      <vt:lpstr>Certificate authorities</vt:lpstr>
      <vt:lpstr>Certificate authorities – contd.</vt:lpstr>
      <vt:lpstr>Certificate authorities – contd.</vt:lpstr>
      <vt:lpstr>PowerPoint Presentation</vt:lpstr>
      <vt:lpstr>PowerPoint Presentation</vt:lpstr>
      <vt:lpstr>Example case: Nation Technologies</vt:lpstr>
      <vt:lpstr>PowerPoint Presentation</vt:lpstr>
      <vt:lpstr>Summary</vt:lpstr>
      <vt:lpstr>PowerPoint Presentation</vt:lpstr>
      <vt:lpstr>PowerPoint Presentation</vt:lpstr>
      <vt:lpstr>Design Case</vt:lpstr>
      <vt:lpstr>Hands-on Activity (1)</vt:lpstr>
      <vt:lpstr>Hands-on  Activity (2)</vt:lpstr>
      <vt:lpstr>Hands-on  Activity (3)</vt:lpstr>
      <vt:lpstr>Hands-on  Activity (4)</vt:lpstr>
      <vt:lpstr>Hands-on  Activity (5)</vt:lpstr>
      <vt:lpstr>Hands-on  Activity (6)</vt:lpstr>
      <vt:lpstr>Hands-on  Activity (7)</vt:lpstr>
      <vt:lpstr>PowerPoint Presentation</vt:lpstr>
      <vt:lpstr>PowerPoint Presentation</vt:lpstr>
      <vt:lpstr>For 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Agrawal, Manish</dc:creator>
  <cp:lastModifiedBy>Sonja Streuber</cp:lastModifiedBy>
  <cp:revision>441</cp:revision>
  <dcterms:created xsi:type="dcterms:W3CDTF">2012-09-11T14:18:12Z</dcterms:created>
  <dcterms:modified xsi:type="dcterms:W3CDTF">2017-02-15T17:30:47Z</dcterms:modified>
</cp:coreProperties>
</file>